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6"/>
  </p:notesMasterIdLst>
  <p:handoutMasterIdLst>
    <p:handoutMasterId r:id="rId37"/>
  </p:handoutMasterIdLst>
  <p:sldIdLst>
    <p:sldId id="1240" r:id="rId2"/>
    <p:sldId id="1614" r:id="rId3"/>
    <p:sldId id="1504" r:id="rId4"/>
    <p:sldId id="1580" r:id="rId5"/>
    <p:sldId id="440" r:id="rId6"/>
    <p:sldId id="1615" r:id="rId7"/>
    <p:sldId id="468" r:id="rId8"/>
    <p:sldId id="1616" r:id="rId9"/>
    <p:sldId id="1686" r:id="rId10"/>
    <p:sldId id="1685" r:id="rId11"/>
    <p:sldId id="478" r:id="rId12"/>
    <p:sldId id="1687" r:id="rId13"/>
    <p:sldId id="1644" r:id="rId14"/>
    <p:sldId id="1690" r:id="rId15"/>
    <p:sldId id="1507" r:id="rId16"/>
    <p:sldId id="1489" r:id="rId17"/>
    <p:sldId id="1493" r:id="rId18"/>
    <p:sldId id="459" r:id="rId19"/>
    <p:sldId id="450" r:id="rId20"/>
    <p:sldId id="1694" r:id="rId21"/>
    <p:sldId id="1505" r:id="rId22"/>
    <p:sldId id="1610" r:id="rId23"/>
    <p:sldId id="1611" r:id="rId24"/>
    <p:sldId id="1693" r:id="rId25"/>
    <p:sldId id="1691" r:id="rId26"/>
    <p:sldId id="1559" r:id="rId27"/>
    <p:sldId id="1560" r:id="rId28"/>
    <p:sldId id="1600" r:id="rId29"/>
    <p:sldId id="1601" r:id="rId30"/>
    <p:sldId id="1692" r:id="rId31"/>
    <p:sldId id="1566" r:id="rId32"/>
    <p:sldId id="1563" r:id="rId33"/>
    <p:sldId id="534" r:id="rId34"/>
    <p:sldId id="1613" r:id="rId35"/>
  </p:sldIdLst>
  <p:sldSz cx="9144000" cy="6858000" type="screen4x3"/>
  <p:notesSz cx="7099300" cy="93853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56" userDrawn="1">
          <p15:clr>
            <a:srgbClr val="A4A3A4"/>
          </p15:clr>
        </p15:guide>
        <p15:guide id="2" pos="2236"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eith Brainard" initials="KWB" lastIdx="0" clrIdx="0"/>
  <p:cmAuthor id="1" name="Patricia Bishop" initials="PB" lastIdx="19" clrIdx="1">
    <p:extLst>
      <p:ext uri="{19B8F6BF-5375-455C-9EA6-DF929625EA0E}">
        <p15:presenceInfo xmlns:p15="http://schemas.microsoft.com/office/powerpoint/2012/main" userId="S::pbishop@varetire.org::381155e3-93c9-4464-9894-abdd041f344e" providerId="AD"/>
      </p:ext>
    </p:extLst>
  </p:cmAuthor>
  <p:cmAuthor id="2" name="Keith Brainard" initials="KB" lastIdx="1" clrIdx="2">
    <p:extLst>
      <p:ext uri="{19B8F6BF-5375-455C-9EA6-DF929625EA0E}">
        <p15:presenceInfo xmlns:p15="http://schemas.microsoft.com/office/powerpoint/2012/main" userId="Keith Brainar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B00000"/>
    <a:srgbClr val="B95807"/>
    <a:srgbClr val="DD9223"/>
    <a:srgbClr val="FF0000"/>
    <a:srgbClr val="A10000"/>
    <a:srgbClr val="0000FF"/>
    <a:srgbClr val="006600"/>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265" autoAdjust="0"/>
    <p:restoredTop sz="98763" autoAdjust="0"/>
  </p:normalViewPr>
  <p:slideViewPr>
    <p:cSldViewPr>
      <p:cViewPr varScale="1">
        <p:scale>
          <a:sx n="82" d="100"/>
          <a:sy n="82" d="100"/>
        </p:scale>
        <p:origin x="821"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1" d="100"/>
          <a:sy n="51" d="100"/>
        </p:scale>
        <p:origin x="-2692" y="-68"/>
      </p:cViewPr>
      <p:guideLst>
        <p:guide orient="horz" pos="2956"/>
        <p:guide pos="223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0" y="2"/>
            <a:ext cx="3077076" cy="469101"/>
          </a:xfrm>
          <a:prstGeom prst="rect">
            <a:avLst/>
          </a:prstGeom>
          <a:noFill/>
          <a:ln w="9525">
            <a:noFill/>
            <a:miter lim="800000"/>
            <a:headEnd/>
            <a:tailEnd/>
          </a:ln>
          <a:effectLst/>
        </p:spPr>
        <p:txBody>
          <a:bodyPr vert="horz" wrap="square" lIns="94180" tIns="47090" rIns="94180" bIns="47090" numCol="1" anchor="t" anchorCtr="0" compatLnSpc="1">
            <a:prstTxWarp prst="textNoShape">
              <a:avLst/>
            </a:prstTxWarp>
          </a:bodyPr>
          <a:lstStyle>
            <a:lvl1pPr defTabSz="942209">
              <a:defRPr sz="1200"/>
            </a:lvl1pPr>
          </a:lstStyle>
          <a:p>
            <a:pPr>
              <a:defRPr/>
            </a:pPr>
            <a:endParaRPr lang="en-US" dirty="0"/>
          </a:p>
        </p:txBody>
      </p:sp>
      <p:sp>
        <p:nvSpPr>
          <p:cNvPr id="53251" name="Rectangle 3"/>
          <p:cNvSpPr>
            <a:spLocks noGrp="1" noChangeArrowheads="1"/>
          </p:cNvSpPr>
          <p:nvPr>
            <p:ph type="dt" sz="quarter" idx="1"/>
          </p:nvPr>
        </p:nvSpPr>
        <p:spPr bwMode="auto">
          <a:xfrm>
            <a:off x="4022226" y="2"/>
            <a:ext cx="3077076" cy="469101"/>
          </a:xfrm>
          <a:prstGeom prst="rect">
            <a:avLst/>
          </a:prstGeom>
          <a:noFill/>
          <a:ln w="9525">
            <a:noFill/>
            <a:miter lim="800000"/>
            <a:headEnd/>
            <a:tailEnd/>
          </a:ln>
          <a:effectLst/>
        </p:spPr>
        <p:txBody>
          <a:bodyPr vert="horz" wrap="square" lIns="94180" tIns="47090" rIns="94180" bIns="47090" numCol="1" anchor="t" anchorCtr="0" compatLnSpc="1">
            <a:prstTxWarp prst="textNoShape">
              <a:avLst/>
            </a:prstTxWarp>
          </a:bodyPr>
          <a:lstStyle>
            <a:lvl1pPr algn="r" defTabSz="942209">
              <a:defRPr sz="1200"/>
            </a:lvl1pPr>
          </a:lstStyle>
          <a:p>
            <a:pPr>
              <a:defRPr/>
            </a:pPr>
            <a:endParaRPr lang="en-US" dirty="0"/>
          </a:p>
        </p:txBody>
      </p:sp>
      <p:sp>
        <p:nvSpPr>
          <p:cNvPr id="53252" name="Rectangle 4"/>
          <p:cNvSpPr>
            <a:spLocks noGrp="1" noChangeArrowheads="1"/>
          </p:cNvSpPr>
          <p:nvPr>
            <p:ph type="ftr" sz="quarter" idx="2"/>
          </p:nvPr>
        </p:nvSpPr>
        <p:spPr bwMode="auto">
          <a:xfrm>
            <a:off x="0" y="8916202"/>
            <a:ext cx="3077076" cy="469101"/>
          </a:xfrm>
          <a:prstGeom prst="rect">
            <a:avLst/>
          </a:prstGeom>
          <a:noFill/>
          <a:ln w="9525">
            <a:noFill/>
            <a:miter lim="800000"/>
            <a:headEnd/>
            <a:tailEnd/>
          </a:ln>
          <a:effectLst/>
        </p:spPr>
        <p:txBody>
          <a:bodyPr vert="horz" wrap="square" lIns="94180" tIns="47090" rIns="94180" bIns="47090" numCol="1" anchor="b" anchorCtr="0" compatLnSpc="1">
            <a:prstTxWarp prst="textNoShape">
              <a:avLst/>
            </a:prstTxWarp>
          </a:bodyPr>
          <a:lstStyle>
            <a:lvl1pPr defTabSz="942209">
              <a:defRPr sz="1200"/>
            </a:lvl1pPr>
          </a:lstStyle>
          <a:p>
            <a:pPr>
              <a:defRPr/>
            </a:pPr>
            <a:endParaRPr lang="en-US" dirty="0"/>
          </a:p>
        </p:txBody>
      </p:sp>
      <p:sp>
        <p:nvSpPr>
          <p:cNvPr id="53253" name="Rectangle 5"/>
          <p:cNvSpPr>
            <a:spLocks noGrp="1" noChangeArrowheads="1"/>
          </p:cNvSpPr>
          <p:nvPr>
            <p:ph type="sldNum" sz="quarter" idx="3"/>
          </p:nvPr>
        </p:nvSpPr>
        <p:spPr bwMode="auto">
          <a:xfrm>
            <a:off x="4022226" y="8916202"/>
            <a:ext cx="3077076" cy="469101"/>
          </a:xfrm>
          <a:prstGeom prst="rect">
            <a:avLst/>
          </a:prstGeom>
          <a:noFill/>
          <a:ln w="9525">
            <a:noFill/>
            <a:miter lim="800000"/>
            <a:headEnd/>
            <a:tailEnd/>
          </a:ln>
          <a:effectLst/>
        </p:spPr>
        <p:txBody>
          <a:bodyPr vert="horz" wrap="square" lIns="94180" tIns="47090" rIns="94180" bIns="47090" numCol="1" anchor="b" anchorCtr="0" compatLnSpc="1">
            <a:prstTxWarp prst="textNoShape">
              <a:avLst/>
            </a:prstTxWarp>
          </a:bodyPr>
          <a:lstStyle>
            <a:lvl1pPr algn="r" defTabSz="942209">
              <a:defRPr sz="1200"/>
            </a:lvl1pPr>
          </a:lstStyle>
          <a:p>
            <a:pPr>
              <a:defRPr/>
            </a:pPr>
            <a:fld id="{39E4E3FD-1973-4EC7-9D02-A4E07E9ECBCF}" type="slidenum">
              <a:rPr lang="en-US"/>
              <a:pPr>
                <a:defRPr/>
              </a:pPr>
              <a:t>‹#›</a:t>
            </a:fld>
            <a:endParaRPr lang="en-US" dirty="0"/>
          </a:p>
        </p:txBody>
      </p:sp>
    </p:spTree>
    <p:extLst>
      <p:ext uri="{BB962C8B-B14F-4D97-AF65-F5344CB8AC3E}">
        <p14:creationId xmlns:p14="http://schemas.microsoft.com/office/powerpoint/2010/main" val="38712046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77076" cy="469101"/>
          </a:xfrm>
          <a:prstGeom prst="rect">
            <a:avLst/>
          </a:prstGeom>
        </p:spPr>
        <p:txBody>
          <a:bodyPr vert="horz" lIns="94549" tIns="47275" rIns="94549" bIns="47275" rtlCol="0"/>
          <a:lstStyle>
            <a:lvl1pPr algn="l">
              <a:defRPr sz="1200"/>
            </a:lvl1pPr>
          </a:lstStyle>
          <a:p>
            <a:endParaRPr lang="en-US" dirty="0"/>
          </a:p>
        </p:txBody>
      </p:sp>
      <p:sp>
        <p:nvSpPr>
          <p:cNvPr id="3" name="Date Placeholder 2"/>
          <p:cNvSpPr>
            <a:spLocks noGrp="1"/>
          </p:cNvSpPr>
          <p:nvPr>
            <p:ph type="dt" idx="1"/>
          </p:nvPr>
        </p:nvSpPr>
        <p:spPr>
          <a:xfrm>
            <a:off x="4020582" y="2"/>
            <a:ext cx="3077076" cy="469101"/>
          </a:xfrm>
          <a:prstGeom prst="rect">
            <a:avLst/>
          </a:prstGeom>
        </p:spPr>
        <p:txBody>
          <a:bodyPr vert="horz" lIns="94549" tIns="47275" rIns="94549" bIns="47275" rtlCol="0"/>
          <a:lstStyle>
            <a:lvl1pPr algn="r">
              <a:defRPr sz="1200"/>
            </a:lvl1pPr>
          </a:lstStyle>
          <a:p>
            <a:fld id="{45FF80E8-15C4-4E07-8138-E0128406B42F}" type="datetimeFigureOut">
              <a:rPr lang="en-US" smtClean="0"/>
              <a:pPr/>
              <a:t>10/13/2023</a:t>
            </a:fld>
            <a:endParaRPr lang="en-US" dirty="0"/>
          </a:p>
        </p:txBody>
      </p:sp>
      <p:sp>
        <p:nvSpPr>
          <p:cNvPr id="4" name="Slide Image Placeholder 3"/>
          <p:cNvSpPr>
            <a:spLocks noGrp="1" noRot="1" noChangeAspect="1"/>
          </p:cNvSpPr>
          <p:nvPr>
            <p:ph type="sldImg" idx="2"/>
          </p:nvPr>
        </p:nvSpPr>
        <p:spPr>
          <a:xfrm>
            <a:off x="1203325" y="703263"/>
            <a:ext cx="4692650" cy="3519487"/>
          </a:xfrm>
          <a:prstGeom prst="rect">
            <a:avLst/>
          </a:prstGeom>
          <a:noFill/>
          <a:ln w="12700">
            <a:solidFill>
              <a:prstClr val="black"/>
            </a:solidFill>
          </a:ln>
        </p:spPr>
        <p:txBody>
          <a:bodyPr vert="horz" lIns="94549" tIns="47275" rIns="94549" bIns="47275" rtlCol="0" anchor="ctr"/>
          <a:lstStyle/>
          <a:p>
            <a:endParaRPr lang="en-US" dirty="0"/>
          </a:p>
        </p:txBody>
      </p:sp>
      <p:sp>
        <p:nvSpPr>
          <p:cNvPr id="5" name="Notes Placeholder 4"/>
          <p:cNvSpPr>
            <a:spLocks noGrp="1"/>
          </p:cNvSpPr>
          <p:nvPr>
            <p:ph type="body" sz="quarter" idx="3"/>
          </p:nvPr>
        </p:nvSpPr>
        <p:spPr>
          <a:xfrm>
            <a:off x="710099" y="4458103"/>
            <a:ext cx="5679111" cy="4223549"/>
          </a:xfrm>
          <a:prstGeom prst="rect">
            <a:avLst/>
          </a:prstGeom>
        </p:spPr>
        <p:txBody>
          <a:bodyPr vert="horz" lIns="94549" tIns="47275" rIns="94549" bIns="4727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4020582" y="8914562"/>
            <a:ext cx="3077076" cy="469101"/>
          </a:xfrm>
          <a:prstGeom prst="rect">
            <a:avLst/>
          </a:prstGeom>
        </p:spPr>
        <p:txBody>
          <a:bodyPr vert="horz" lIns="94549" tIns="47275" rIns="94549" bIns="47275" rtlCol="0" anchor="b"/>
          <a:lstStyle>
            <a:lvl1pPr algn="r">
              <a:defRPr sz="1200"/>
            </a:lvl1pPr>
          </a:lstStyle>
          <a:p>
            <a:fld id="{EE5DFCB3-26BF-43A1-8A1D-EE7C1181C85D}" type="slidenum">
              <a:rPr lang="en-US" smtClean="0"/>
              <a:pPr/>
              <a:t>‹#›</a:t>
            </a:fld>
            <a:endParaRPr lang="en-US" dirty="0"/>
          </a:p>
        </p:txBody>
      </p:sp>
      <p:sp>
        <p:nvSpPr>
          <p:cNvPr id="8" name="Footer Placeholder 7"/>
          <p:cNvSpPr>
            <a:spLocks noGrp="1"/>
          </p:cNvSpPr>
          <p:nvPr>
            <p:ph type="ftr" sz="quarter" idx="4"/>
          </p:nvPr>
        </p:nvSpPr>
        <p:spPr>
          <a:xfrm>
            <a:off x="0" y="8913972"/>
            <a:ext cx="3076787" cy="469741"/>
          </a:xfrm>
          <a:prstGeom prst="rect">
            <a:avLst/>
          </a:prstGeom>
        </p:spPr>
        <p:txBody>
          <a:bodyPr vert="horz" lIns="91403" tIns="45702" rIns="91403" bIns="45702" rtlCol="0" anchor="b"/>
          <a:lstStyle>
            <a:lvl1pPr algn="l">
              <a:defRPr sz="1200"/>
            </a:lvl1pPr>
          </a:lstStyle>
          <a:p>
            <a:endParaRPr lang="en-US" dirty="0"/>
          </a:p>
        </p:txBody>
      </p:sp>
    </p:spTree>
    <p:extLst>
      <p:ext uri="{BB962C8B-B14F-4D97-AF65-F5344CB8AC3E}">
        <p14:creationId xmlns:p14="http://schemas.microsoft.com/office/powerpoint/2010/main" val="1152932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C7E709-C8A2-4195-8BC1-2121B6287737}" type="slidenum">
              <a:rPr lang="en-US" smtClean="0"/>
              <a:pPr/>
              <a:t>26</a:t>
            </a:fld>
            <a:endParaRPr lang="en-US" dirty="0"/>
          </a:p>
        </p:txBody>
      </p:sp>
    </p:spTree>
    <p:extLst>
      <p:ext uri="{BB962C8B-B14F-4D97-AF65-F5344CB8AC3E}">
        <p14:creationId xmlns:p14="http://schemas.microsoft.com/office/powerpoint/2010/main" val="2321422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C7E709-C8A2-4195-8BC1-2121B6287737}" type="slidenum">
              <a:rPr lang="en-US" smtClean="0"/>
              <a:pPr/>
              <a:t>27</a:t>
            </a:fld>
            <a:endParaRPr lang="en-US" dirty="0"/>
          </a:p>
        </p:txBody>
      </p:sp>
    </p:spTree>
    <p:extLst>
      <p:ext uri="{BB962C8B-B14F-4D97-AF65-F5344CB8AC3E}">
        <p14:creationId xmlns:p14="http://schemas.microsoft.com/office/powerpoint/2010/main" val="3598192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Actives declined for first time since 2014</a:t>
            </a:r>
          </a:p>
          <a:p>
            <a:r>
              <a:rPr lang="en-US" dirty="0"/>
              <a:t>Growth in annuitants continues at a slower pace (</a:t>
            </a:r>
            <a:r>
              <a:rPr lang="en-US"/>
              <a:t>3</a:t>
            </a:r>
            <a:r>
              <a:rPr lang="en-US" baseline="30000"/>
              <a:t>rd</a:t>
            </a:r>
            <a:r>
              <a:rPr lang="en-US"/>
              <a:t> straight year of decline)</a:t>
            </a:r>
          </a:p>
        </p:txBody>
      </p:sp>
      <p:sp>
        <p:nvSpPr>
          <p:cNvPr id="4" name="Slide Number Placeholder 3"/>
          <p:cNvSpPr>
            <a:spLocks noGrp="1"/>
          </p:cNvSpPr>
          <p:nvPr>
            <p:ph type="sldNum" sz="quarter" idx="5"/>
          </p:nvPr>
        </p:nvSpPr>
        <p:spPr/>
        <p:txBody>
          <a:bodyPr/>
          <a:lstStyle/>
          <a:p>
            <a:fld id="{13C7E709-C8A2-4195-8BC1-2121B6287737}" type="slidenum">
              <a:rPr lang="en-US" smtClean="0"/>
              <a:pPr/>
              <a:t>32</a:t>
            </a:fld>
            <a:endParaRPr lang="en-US" dirty="0"/>
          </a:p>
        </p:txBody>
      </p:sp>
    </p:spTree>
    <p:extLst>
      <p:ext uri="{BB962C8B-B14F-4D97-AF65-F5344CB8AC3E}">
        <p14:creationId xmlns:p14="http://schemas.microsoft.com/office/powerpoint/2010/main" val="396187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number of workers employed and growth in their salaries are the key determinants of the growth of a public pension plan’s covered payroll base, which serves as its funding base since employer contributions are typically expressed as a percentage of covered payroll</a:t>
            </a:r>
          </a:p>
          <a:p>
            <a:r>
              <a:rPr lang="en-US" dirty="0"/>
              <a:t>The median growth in covered payroll declined in FY 21 for the second consecutive year, and much more sharply than it did in the year prior, falling to its lowest level since FY 13, when states and local governments were at the lowest point in their eventual recovery from the Great Recession</a:t>
            </a:r>
          </a:p>
          <a:p>
            <a:r>
              <a:rPr lang="en-US" dirty="0"/>
              <a:t>This decline comes after we were starting to see some evidence of accelerated payroll growth, with the median climbing above three percent in FY 19, just before the pandemic</a:t>
            </a:r>
          </a:p>
        </p:txBody>
      </p:sp>
      <p:sp>
        <p:nvSpPr>
          <p:cNvPr id="4" name="Slide Number Placeholder 3"/>
          <p:cNvSpPr>
            <a:spLocks noGrp="1"/>
          </p:cNvSpPr>
          <p:nvPr>
            <p:ph type="sldNum" sz="quarter" idx="5"/>
          </p:nvPr>
        </p:nvSpPr>
        <p:spPr/>
        <p:txBody>
          <a:bodyPr/>
          <a:lstStyle/>
          <a:p>
            <a:fld id="{13C7E709-C8A2-4195-8BC1-2121B6287737}" type="slidenum">
              <a:rPr lang="en-US" smtClean="0"/>
              <a:pPr/>
              <a:t>33</a:t>
            </a:fld>
            <a:endParaRPr lang="en-US" dirty="0"/>
          </a:p>
        </p:txBody>
      </p:sp>
    </p:spTree>
    <p:extLst>
      <p:ext uri="{BB962C8B-B14F-4D97-AF65-F5344CB8AC3E}">
        <p14:creationId xmlns:p14="http://schemas.microsoft.com/office/powerpoint/2010/main" val="19556141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1">
            <a:alpha val="0"/>
          </a:schemeClr>
        </a:solidFill>
        <a:effectLst/>
      </p:bgPr>
    </p:bg>
    <p:spTree>
      <p:nvGrpSpPr>
        <p:cNvPr id="1" name=""/>
        <p:cNvGrpSpPr/>
        <p:nvPr/>
      </p:nvGrpSpPr>
      <p:grpSpPr>
        <a:xfrm>
          <a:off x="0" y="0"/>
          <a:ext cx="0" cy="0"/>
          <a:chOff x="0" y="0"/>
          <a:chExt cx="0" cy="0"/>
        </a:xfrm>
      </p:grpSpPr>
      <p:pic>
        <p:nvPicPr>
          <p:cNvPr id="5" name="Picture 4" descr="NASRA Logo widest.jpg"/>
          <p:cNvPicPr>
            <a:picLocks noChangeAspect="1"/>
          </p:cNvPicPr>
          <p:nvPr userDrawn="1"/>
        </p:nvPicPr>
        <p:blipFill rotWithShape="1">
          <a:blip r:embed="rId2" cstate="print">
            <a:alphaModFix amt="34000"/>
            <a:extLst>
              <a:ext uri="{28A0092B-C50C-407E-A947-70E740481C1C}">
                <a14:useLocalDpi xmlns:a14="http://schemas.microsoft.com/office/drawing/2010/main" val="0"/>
              </a:ext>
            </a:extLst>
          </a:blip>
          <a:srcRect l="-1" r="77683"/>
          <a:stretch/>
        </p:blipFill>
        <p:spPr>
          <a:xfrm>
            <a:off x="1154292" y="228600"/>
            <a:ext cx="7151509" cy="5941256"/>
          </a:xfrm>
          <a:prstGeom prst="rect">
            <a:avLst/>
          </a:prstGeom>
        </p:spPr>
      </p:pic>
      <p:sp>
        <p:nvSpPr>
          <p:cNvPr id="2" name="Title 1"/>
          <p:cNvSpPr>
            <a:spLocks noGrp="1"/>
          </p:cNvSpPr>
          <p:nvPr>
            <p:ph type="ctrTitle"/>
          </p:nvPr>
        </p:nvSpPr>
        <p:spPr>
          <a:xfrm>
            <a:off x="685800" y="609603"/>
            <a:ext cx="7391400" cy="1600199"/>
          </a:xfrm>
        </p:spPr>
        <p:txBody>
          <a:bodyPr/>
          <a:lstStyle>
            <a:lvl1pPr>
              <a:defRPr sz="5400">
                <a:solidFill>
                  <a:srgbClr val="A10000"/>
                </a:solidFill>
              </a:defRPr>
            </a:lvl1pPr>
          </a:lstStyle>
          <a:p>
            <a:r>
              <a:rPr lang="en-US" dirty="0"/>
              <a:t>Click to edit Master title</a:t>
            </a:r>
          </a:p>
        </p:txBody>
      </p:sp>
      <p:sp>
        <p:nvSpPr>
          <p:cNvPr id="3" name="Subtitle 2"/>
          <p:cNvSpPr>
            <a:spLocks noGrp="1"/>
          </p:cNvSpPr>
          <p:nvPr>
            <p:ph type="subTitle" idx="1" hasCustomPrompt="1"/>
          </p:nvPr>
        </p:nvSpPr>
        <p:spPr>
          <a:xfrm>
            <a:off x="1295400" y="3200400"/>
            <a:ext cx="7391400" cy="609600"/>
          </a:xfrm>
        </p:spPr>
        <p:txBody>
          <a:bodyPr/>
          <a:lstStyle>
            <a:lvl1pPr marL="0" indent="0" algn="l">
              <a:lnSpc>
                <a:spcPct val="90000"/>
              </a:lnSpc>
              <a:buNone/>
              <a:defRPr b="1">
                <a:solidFill>
                  <a:srgbClr val="000000"/>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Name</a:t>
            </a:r>
          </a:p>
        </p:txBody>
      </p:sp>
      <p:sp>
        <p:nvSpPr>
          <p:cNvPr id="7" name="Text Placeholder 6"/>
          <p:cNvSpPr>
            <a:spLocks noGrp="1"/>
          </p:cNvSpPr>
          <p:nvPr>
            <p:ph type="body" sz="quarter" idx="10" hasCustomPrompt="1"/>
          </p:nvPr>
        </p:nvSpPr>
        <p:spPr>
          <a:xfrm>
            <a:off x="1295400" y="4800600"/>
            <a:ext cx="5410200" cy="1600200"/>
          </a:xfrm>
        </p:spPr>
        <p:txBody>
          <a:bodyPr/>
          <a:lstStyle>
            <a:lvl1pPr marL="0" indent="0">
              <a:lnSpc>
                <a:spcPct val="100000"/>
              </a:lnSpc>
              <a:spcBef>
                <a:spcPts val="0"/>
              </a:spcBef>
              <a:buFontTx/>
              <a:buNone/>
              <a:defRPr sz="1800" baseline="0">
                <a:solidFill>
                  <a:srgbClr val="000000"/>
                </a:solidFill>
              </a:defRPr>
            </a:lvl1pPr>
            <a:lvl2pPr marL="342900" indent="0">
              <a:buFontTx/>
              <a:buNone/>
              <a:defRPr/>
            </a:lvl2pPr>
            <a:lvl3pPr marL="635000" indent="0">
              <a:buFontTx/>
              <a:buNone/>
              <a:defRPr/>
            </a:lvl3pPr>
            <a:lvl4pPr marL="914400" indent="0">
              <a:buFontTx/>
              <a:buNone/>
              <a:defRPr/>
            </a:lvl4pPr>
            <a:lvl5pPr marL="1257300" indent="0">
              <a:buFontTx/>
              <a:buNone/>
              <a:defRPr/>
            </a:lvl5pPr>
          </a:lstStyle>
          <a:p>
            <a:pPr lvl="0"/>
            <a:r>
              <a:rPr lang="en-US" dirty="0"/>
              <a:t>Organization, meeting, date, location, city/state</a:t>
            </a:r>
          </a:p>
        </p:txBody>
      </p:sp>
      <p:sp>
        <p:nvSpPr>
          <p:cNvPr id="10" name="Text Placeholder 9"/>
          <p:cNvSpPr>
            <a:spLocks noGrp="1"/>
          </p:cNvSpPr>
          <p:nvPr>
            <p:ph type="body" sz="quarter" idx="11" hasCustomPrompt="1"/>
          </p:nvPr>
        </p:nvSpPr>
        <p:spPr>
          <a:xfrm>
            <a:off x="1295400" y="3810000"/>
            <a:ext cx="7391400" cy="685800"/>
          </a:xfrm>
        </p:spPr>
        <p:txBody>
          <a:bodyPr/>
          <a:lstStyle>
            <a:lvl1pPr marL="0" indent="0">
              <a:buFontTx/>
              <a:buNone/>
              <a:defRPr lang="en-US" sz="3600" dirty="0" smtClean="0">
                <a:solidFill>
                  <a:schemeClr val="bg2"/>
                </a:solidFill>
                <a:latin typeface="Minion Pro Med"/>
                <a:ea typeface="+mn-ea"/>
                <a:cs typeface="Minion Pro Med"/>
              </a:defRPr>
            </a:lvl1pPr>
          </a:lstStyle>
          <a:p>
            <a:pPr lvl="0"/>
            <a:r>
              <a:rPr lang="en-US" dirty="0"/>
              <a:t>Title</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P spid="10" grpId="0" build="p">
        <p:tmplLst>
          <p:tmpl lvl="1">
            <p:tnLst>
              <p:par>
                <p:cTn presetID="1"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447800"/>
            <a:ext cx="8382000" cy="4191000"/>
          </a:xfrm>
        </p:spPr>
        <p:txBody>
          <a:bodyPr/>
          <a:lstStyle>
            <a:lvl1pPr>
              <a:defRPr>
                <a:solidFill>
                  <a:srgbClr val="000090"/>
                </a:solidFill>
              </a:defRPr>
            </a:lvl1pPr>
            <a:lvl2pPr>
              <a:defRPr sz="2800">
                <a:solidFill>
                  <a:srgbClr val="3F6CAE"/>
                </a:solidFill>
              </a:defRPr>
            </a:lvl2pPr>
            <a:lvl3pPr>
              <a:defRPr sz="2800">
                <a:solidFill>
                  <a:srgbClr val="3F6CAE"/>
                </a:solidFill>
              </a:defRPr>
            </a:lvl3pPr>
            <a:lvl4pPr>
              <a:defRPr sz="2800">
                <a:solidFill>
                  <a:srgbClr val="3F6CAE"/>
                </a:solidFill>
              </a:defRPr>
            </a:lvl4pPr>
            <a:lvl5pPr>
              <a:defRPr sz="2800">
                <a:solidFill>
                  <a:srgbClr val="3F6CA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2"/>
          <p:cNvSpPr>
            <a:spLocks noGrp="1" noChangeArrowheads="1"/>
          </p:cNvSpPr>
          <p:nvPr>
            <p:ph type="title"/>
          </p:nvPr>
        </p:nvSpPr>
        <p:spPr bwMode="auto">
          <a:xfrm>
            <a:off x="304800" y="0"/>
            <a:ext cx="8382000" cy="1447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a:defRPr lang="en-US" sz="3600" b="1" i="0" dirty="0" smtClean="0">
                <a:solidFill>
                  <a:srgbClr val="A10000"/>
                </a:solidFill>
                <a:latin typeface="+mn-lt"/>
                <a:ea typeface="+mj-ea"/>
                <a:cs typeface="Hypatia Sans Pro Semibold"/>
              </a:defRPr>
            </a:lvl1pPr>
          </a:lstStyle>
          <a:p>
            <a:pPr lvl="0"/>
            <a:r>
              <a:rPr lang="en-US" dirty="0"/>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Content Placeholder 2"/>
          <p:cNvSpPr>
            <a:spLocks noGrp="1"/>
          </p:cNvSpPr>
          <p:nvPr>
            <p:ph idx="1"/>
          </p:nvPr>
        </p:nvSpPr>
        <p:spPr>
          <a:xfrm>
            <a:off x="76200" y="1752600"/>
            <a:ext cx="9067800" cy="5105400"/>
          </a:xfrm>
        </p:spPr>
        <p:txBody>
          <a:bodyPr/>
          <a:lstStyle>
            <a:lvl1pPr marL="0" indent="0">
              <a:buNone/>
              <a:defRPr>
                <a:solidFill>
                  <a:srgbClr val="000090"/>
                </a:solidFill>
              </a:defRPr>
            </a:lvl1pPr>
            <a:lvl2pPr>
              <a:defRPr sz="2800">
                <a:solidFill>
                  <a:srgbClr val="3F6CAE"/>
                </a:solidFill>
              </a:defRPr>
            </a:lvl2pPr>
            <a:lvl3pPr>
              <a:defRPr sz="2800">
                <a:solidFill>
                  <a:srgbClr val="3F6CAE"/>
                </a:solidFill>
              </a:defRPr>
            </a:lvl3pPr>
            <a:lvl4pPr>
              <a:defRPr sz="2800">
                <a:solidFill>
                  <a:srgbClr val="3F6CAE"/>
                </a:solidFill>
              </a:defRPr>
            </a:lvl4pPr>
            <a:lvl5pPr>
              <a:defRPr sz="2800">
                <a:solidFill>
                  <a:srgbClr val="3F6CAE"/>
                </a:solidFill>
              </a:defRPr>
            </a:lvl5pPr>
          </a:lstStyle>
          <a:p>
            <a:pPr lvl="0"/>
            <a:endParaRPr lang="en-US" dirty="0"/>
          </a:p>
        </p:txBody>
      </p:sp>
      <p:sp>
        <p:nvSpPr>
          <p:cNvPr id="2" name="Title 1"/>
          <p:cNvSpPr>
            <a:spLocks noGrp="1"/>
          </p:cNvSpPr>
          <p:nvPr>
            <p:ph type="title"/>
          </p:nvPr>
        </p:nvSpPr>
        <p:spPr>
          <a:xfrm>
            <a:off x="685800" y="152400"/>
            <a:ext cx="7696200" cy="1447800"/>
          </a:xfrm>
        </p:spPr>
        <p:txBody>
          <a:bodyPr/>
          <a:lstStyle/>
          <a:p>
            <a:r>
              <a:rPr lang="en-US" dirty="0"/>
              <a:t>Click to edit Master 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C2DD0C-8383-46EA-BE61-249865BB9029}" type="datetimeFigureOut">
              <a:rPr lang="en-US" smtClean="0"/>
              <a:pPr/>
              <a:t>10/13/2023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6A9039-619F-4CE8-85AC-98F5066D444A}" type="slidenum">
              <a:rPr lang="en-US" smtClean="0"/>
              <a:pPr/>
              <a:t>‹#›</a:t>
            </a:fld>
            <a:endParaRPr lang="en-US" dirty="0"/>
          </a:p>
        </p:txBody>
      </p:sp>
    </p:spTree>
    <p:extLst>
      <p:ext uri="{BB962C8B-B14F-4D97-AF65-F5344CB8AC3E}">
        <p14:creationId xmlns:p14="http://schemas.microsoft.com/office/powerpoint/2010/main" val="1978356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1460" y="91440"/>
            <a:ext cx="8641080" cy="1143000"/>
          </a:xfrm>
        </p:spPr>
        <p:txBody>
          <a:bodyPr>
            <a:normAutofit/>
          </a:bodyPr>
          <a:lstStyle>
            <a:lvl1pPr>
              <a:defRPr sz="3600" b="1">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251460" y="1371599"/>
            <a:ext cx="8641080" cy="4937760"/>
          </a:xfr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B734884-8A4B-4130-9027-E1AAC4FFE431}" type="datetimeFigureOut">
              <a:rPr lang="en-US" smtClean="0"/>
              <a:pPr/>
              <a:t>10/13/2023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5F863F-8B1B-497D-A064-6B276E471355}" type="slidenum">
              <a:rPr lang="en-US" smtClean="0"/>
              <a:pPr/>
              <a:t>‹#›</a:t>
            </a:fld>
            <a:endParaRPr lang="en-US" dirty="0"/>
          </a:p>
        </p:txBody>
      </p:sp>
    </p:spTree>
    <p:extLst>
      <p:ext uri="{BB962C8B-B14F-4D97-AF65-F5344CB8AC3E}">
        <p14:creationId xmlns:p14="http://schemas.microsoft.com/office/powerpoint/2010/main" val="3295469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40" y="640080"/>
            <a:ext cx="5303520" cy="5577840"/>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a:p>
        </p:txBody>
      </p:sp>
      <p:sp>
        <p:nvSpPr>
          <p:cNvPr id="4" name="Content Placeholder 3"/>
          <p:cNvSpPr>
            <a:spLocks noGrp="1"/>
          </p:cNvSpPr>
          <p:nvPr>
            <p:ph sz="half" idx="2"/>
          </p:nvPr>
        </p:nvSpPr>
        <p:spPr>
          <a:xfrm>
            <a:off x="5486400" y="1166019"/>
            <a:ext cx="3566160" cy="4525963"/>
          </a:xfrm>
        </p:spPr>
        <p:txBody>
          <a:bodyPr anchor="ctr">
            <a:normAutofit/>
          </a:bodyPr>
          <a:lstStyle>
            <a:lvl1pPr marL="0" indent="0" algn="ctr">
              <a:buNone/>
              <a:defRPr sz="4000" b="1">
                <a:solidFill>
                  <a:srgbClr val="C00000"/>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FB734884-8A4B-4130-9027-E1AAC4FFE431}" type="datetimeFigureOut">
              <a:rPr lang="en-US" smtClean="0"/>
              <a:pPr/>
              <a:t>10/13/2023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5F863F-8B1B-497D-A064-6B276E471355}" type="slidenum">
              <a:rPr lang="en-US" smtClean="0"/>
              <a:pPr/>
              <a:t>‹#›</a:t>
            </a:fld>
            <a:endParaRPr lang="en-US" dirty="0"/>
          </a:p>
        </p:txBody>
      </p:sp>
    </p:spTree>
    <p:extLst>
      <p:ext uri="{BB962C8B-B14F-4D97-AF65-F5344CB8AC3E}">
        <p14:creationId xmlns:p14="http://schemas.microsoft.com/office/powerpoint/2010/main" val="3379106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457200"/>
            <a:ext cx="8229600" cy="1447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 </a:t>
            </a:r>
          </a:p>
        </p:txBody>
      </p:sp>
      <p:sp>
        <p:nvSpPr>
          <p:cNvPr id="1027" name="Rectangle 3"/>
          <p:cNvSpPr>
            <a:spLocks noGrp="1" noChangeArrowheads="1"/>
          </p:cNvSpPr>
          <p:nvPr>
            <p:ph type="body" idx="1"/>
          </p:nvPr>
        </p:nvSpPr>
        <p:spPr bwMode="auto">
          <a:xfrm>
            <a:off x="457200" y="2133600"/>
            <a:ext cx="8229600" cy="3810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descr="NASRA Logo widest.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72350" y="6358044"/>
            <a:ext cx="1371600" cy="311997"/>
          </a:xfrm>
          <a:prstGeom prst="rect">
            <a:avLst/>
          </a:prstGeom>
        </p:spPr>
      </p:pic>
      <p:sp>
        <p:nvSpPr>
          <p:cNvPr id="2" name="Footer Placeholder 1">
            <a:extLst>
              <a:ext uri="{FF2B5EF4-FFF2-40B4-BE49-F238E27FC236}">
                <a16:creationId xmlns:a16="http://schemas.microsoft.com/office/drawing/2014/main" id="{78FEF897-8AEA-4AE6-B481-5363300D345E}"/>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65" r:id="rId4"/>
    <p:sldLayoutId id="2147483666" r:id="rId5"/>
    <p:sldLayoutId id="2147483667" r:id="rId6"/>
  </p:sldLayoutIdLst>
  <p:hf hdr="0" ftr="0" dt="0"/>
  <p:txStyles>
    <p:titleStyle>
      <a:lvl1pPr algn="l" rtl="0" eaLnBrk="0" fontAlgn="base" hangingPunct="0">
        <a:lnSpc>
          <a:spcPct val="90000"/>
        </a:lnSpc>
        <a:spcBef>
          <a:spcPct val="0"/>
        </a:spcBef>
        <a:spcAft>
          <a:spcPct val="0"/>
        </a:spcAft>
        <a:defRPr sz="4400" b="1" i="0">
          <a:solidFill>
            <a:srgbClr val="A10000"/>
          </a:solidFill>
          <a:latin typeface="Hypatia Sans Pro Semibold"/>
          <a:ea typeface="+mj-ea"/>
          <a:cs typeface="Hypatia Sans Pro Semibold"/>
        </a:defRPr>
      </a:lvl1pPr>
      <a:lvl2pPr algn="ctr" rtl="0" eaLnBrk="0" fontAlgn="base" hangingPunct="0">
        <a:spcBef>
          <a:spcPct val="0"/>
        </a:spcBef>
        <a:spcAft>
          <a:spcPct val="0"/>
        </a:spcAft>
        <a:defRPr sz="4400">
          <a:solidFill>
            <a:schemeClr val="accent2"/>
          </a:solidFill>
          <a:latin typeface="Garamond" pitchFamily="18" charset="0"/>
        </a:defRPr>
      </a:lvl2pPr>
      <a:lvl3pPr algn="ctr" rtl="0" eaLnBrk="0" fontAlgn="base" hangingPunct="0">
        <a:spcBef>
          <a:spcPct val="0"/>
        </a:spcBef>
        <a:spcAft>
          <a:spcPct val="0"/>
        </a:spcAft>
        <a:defRPr sz="4400">
          <a:solidFill>
            <a:schemeClr val="accent2"/>
          </a:solidFill>
          <a:latin typeface="Garamond" pitchFamily="18" charset="0"/>
        </a:defRPr>
      </a:lvl3pPr>
      <a:lvl4pPr algn="ctr" rtl="0" eaLnBrk="0" fontAlgn="base" hangingPunct="0">
        <a:spcBef>
          <a:spcPct val="0"/>
        </a:spcBef>
        <a:spcAft>
          <a:spcPct val="0"/>
        </a:spcAft>
        <a:defRPr sz="4400">
          <a:solidFill>
            <a:schemeClr val="accent2"/>
          </a:solidFill>
          <a:latin typeface="Garamond" pitchFamily="18" charset="0"/>
        </a:defRPr>
      </a:lvl4pPr>
      <a:lvl5pPr algn="ctr" rtl="0" eaLnBrk="0" fontAlgn="base" hangingPunct="0">
        <a:spcBef>
          <a:spcPct val="0"/>
        </a:spcBef>
        <a:spcAft>
          <a:spcPct val="0"/>
        </a:spcAft>
        <a:defRPr sz="4400">
          <a:solidFill>
            <a:schemeClr val="accent2"/>
          </a:solidFill>
          <a:latin typeface="Garamond" pitchFamily="18" charset="0"/>
        </a:defRPr>
      </a:lvl5pPr>
      <a:lvl6pPr marL="457200" algn="ctr" rtl="0" fontAlgn="base">
        <a:spcBef>
          <a:spcPct val="0"/>
        </a:spcBef>
        <a:spcAft>
          <a:spcPct val="0"/>
        </a:spcAft>
        <a:defRPr sz="4400">
          <a:solidFill>
            <a:schemeClr val="accent2"/>
          </a:solidFill>
          <a:latin typeface="Garamond" pitchFamily="18" charset="0"/>
        </a:defRPr>
      </a:lvl6pPr>
      <a:lvl7pPr marL="914400" algn="ctr" rtl="0" fontAlgn="base">
        <a:spcBef>
          <a:spcPct val="0"/>
        </a:spcBef>
        <a:spcAft>
          <a:spcPct val="0"/>
        </a:spcAft>
        <a:defRPr sz="4400">
          <a:solidFill>
            <a:schemeClr val="accent2"/>
          </a:solidFill>
          <a:latin typeface="Garamond" pitchFamily="18" charset="0"/>
        </a:defRPr>
      </a:lvl7pPr>
      <a:lvl8pPr marL="1371600" algn="ctr" rtl="0" fontAlgn="base">
        <a:spcBef>
          <a:spcPct val="0"/>
        </a:spcBef>
        <a:spcAft>
          <a:spcPct val="0"/>
        </a:spcAft>
        <a:defRPr sz="4400">
          <a:solidFill>
            <a:schemeClr val="accent2"/>
          </a:solidFill>
          <a:latin typeface="Garamond" pitchFamily="18" charset="0"/>
        </a:defRPr>
      </a:lvl8pPr>
      <a:lvl9pPr marL="1828800" algn="ctr" rtl="0" fontAlgn="base">
        <a:spcBef>
          <a:spcPct val="0"/>
        </a:spcBef>
        <a:spcAft>
          <a:spcPct val="0"/>
        </a:spcAft>
        <a:defRPr sz="4400">
          <a:solidFill>
            <a:schemeClr val="accent2"/>
          </a:solidFill>
          <a:latin typeface="Garamond" pitchFamily="18" charset="0"/>
        </a:defRPr>
      </a:lvl9pPr>
    </p:titleStyle>
    <p:bodyStyle>
      <a:lvl1pPr marL="457200" indent="-457200" algn="l" rtl="0" eaLnBrk="0" fontAlgn="base" hangingPunct="0">
        <a:lnSpc>
          <a:spcPct val="90000"/>
        </a:lnSpc>
        <a:spcBef>
          <a:spcPts val="600"/>
        </a:spcBef>
        <a:spcAft>
          <a:spcPct val="0"/>
        </a:spcAft>
        <a:buClr>
          <a:schemeClr val="accent3"/>
        </a:buClr>
        <a:buSzPct val="105000"/>
        <a:buFontTx/>
        <a:buBlip>
          <a:blip r:embed="rId9"/>
        </a:buBlip>
        <a:defRPr sz="3600">
          <a:solidFill>
            <a:schemeClr val="tx2"/>
          </a:solidFill>
          <a:latin typeface="Minion Pro Med"/>
          <a:ea typeface="+mn-ea"/>
          <a:cs typeface="Minion Pro Med"/>
        </a:defRPr>
      </a:lvl1pPr>
      <a:lvl2pPr marL="749300" indent="-292100" algn="l" rtl="0" eaLnBrk="0" fontAlgn="base" hangingPunct="0">
        <a:lnSpc>
          <a:spcPct val="90000"/>
        </a:lnSpc>
        <a:spcBef>
          <a:spcPts val="600"/>
        </a:spcBef>
        <a:spcAft>
          <a:spcPct val="0"/>
        </a:spcAft>
        <a:buClr>
          <a:schemeClr val="accent6"/>
        </a:buClr>
        <a:buSzPct val="60000"/>
        <a:buFont typeface="Lucida Grande"/>
        <a:buChar char="▲"/>
        <a:defRPr sz="2800" normalizeH="0" baseline="0">
          <a:solidFill>
            <a:schemeClr val="accent1"/>
          </a:solidFill>
          <a:latin typeface="Minion Pro Med"/>
          <a:cs typeface="Minion Pro Med"/>
        </a:defRPr>
      </a:lvl2pPr>
      <a:lvl3pPr marL="1028700" indent="-279400" algn="l" rtl="0" eaLnBrk="0" fontAlgn="base" hangingPunct="0">
        <a:lnSpc>
          <a:spcPct val="90000"/>
        </a:lnSpc>
        <a:spcBef>
          <a:spcPts val="600"/>
        </a:spcBef>
        <a:spcAft>
          <a:spcPct val="0"/>
        </a:spcAft>
        <a:buClr>
          <a:schemeClr val="accent6"/>
        </a:buClr>
        <a:buSzPct val="60000"/>
        <a:buFont typeface="Wingdings" charset="2"/>
        <a:buChar char="Ø"/>
        <a:defRPr sz="2800" normalizeH="0" baseline="0">
          <a:solidFill>
            <a:schemeClr val="accent1"/>
          </a:solidFill>
          <a:latin typeface="Minion Pro Med"/>
          <a:cs typeface="Minion Pro Med"/>
        </a:defRPr>
      </a:lvl3pPr>
      <a:lvl4pPr marL="1320800" indent="-292100" algn="l" rtl="0" eaLnBrk="0" fontAlgn="base" hangingPunct="0">
        <a:lnSpc>
          <a:spcPct val="90000"/>
        </a:lnSpc>
        <a:spcBef>
          <a:spcPts val="600"/>
        </a:spcBef>
        <a:spcAft>
          <a:spcPct val="0"/>
        </a:spcAft>
        <a:buClr>
          <a:schemeClr val="accent6"/>
        </a:buClr>
        <a:buSzPct val="60000"/>
        <a:buFont typeface="Wingdings" charset="2"/>
        <a:buChar char="§"/>
        <a:tabLst/>
        <a:defRPr sz="2800" normalizeH="0" baseline="0">
          <a:solidFill>
            <a:schemeClr val="accent1"/>
          </a:solidFill>
          <a:latin typeface="Minion Pro Med"/>
          <a:cs typeface="Minion Pro Med"/>
        </a:defRPr>
      </a:lvl4pPr>
      <a:lvl5pPr marL="1600200" indent="-279400" algn="l" rtl="0" eaLnBrk="0" fontAlgn="base" hangingPunct="0">
        <a:lnSpc>
          <a:spcPct val="90000"/>
        </a:lnSpc>
        <a:spcBef>
          <a:spcPts val="600"/>
        </a:spcBef>
        <a:spcAft>
          <a:spcPct val="0"/>
        </a:spcAft>
        <a:buClr>
          <a:schemeClr val="accent6"/>
        </a:buClr>
        <a:buSzPct val="60000"/>
        <a:buFont typeface="Courier New"/>
        <a:buChar char="o"/>
        <a:defRPr sz="2800" normalizeH="0" baseline="0">
          <a:solidFill>
            <a:srgbClr val="3F6CAE"/>
          </a:solidFill>
          <a:latin typeface="Minion Pro Med"/>
          <a:cs typeface="Minion Pro Med"/>
        </a:defRPr>
      </a:lvl5pPr>
      <a:lvl6pPr marL="2514600" indent="-228600" algn="l" rtl="0" fontAlgn="base">
        <a:spcBef>
          <a:spcPct val="20000"/>
        </a:spcBef>
        <a:spcAft>
          <a:spcPct val="0"/>
        </a:spcAft>
        <a:buChar char="»"/>
        <a:defRPr sz="2000">
          <a:solidFill>
            <a:schemeClr val="accent2"/>
          </a:solidFill>
          <a:latin typeface="+mn-lt"/>
        </a:defRPr>
      </a:lvl6pPr>
      <a:lvl7pPr marL="2971800" indent="-228600" algn="l" rtl="0" fontAlgn="base">
        <a:spcBef>
          <a:spcPct val="20000"/>
        </a:spcBef>
        <a:spcAft>
          <a:spcPct val="0"/>
        </a:spcAft>
        <a:buChar char="»"/>
        <a:defRPr sz="2000">
          <a:solidFill>
            <a:schemeClr val="accent2"/>
          </a:solidFill>
          <a:latin typeface="+mn-lt"/>
        </a:defRPr>
      </a:lvl7pPr>
      <a:lvl8pPr marL="3429000" indent="-228600" algn="l" rtl="0" fontAlgn="base">
        <a:spcBef>
          <a:spcPct val="20000"/>
        </a:spcBef>
        <a:spcAft>
          <a:spcPct val="0"/>
        </a:spcAft>
        <a:buChar char="»"/>
        <a:defRPr sz="2000">
          <a:solidFill>
            <a:schemeClr val="accent2"/>
          </a:solidFill>
          <a:latin typeface="+mn-lt"/>
        </a:defRPr>
      </a:lvl8pPr>
      <a:lvl9pPr marL="3886200" indent="-228600" algn="l" rtl="0" fontAlgn="base">
        <a:spcBef>
          <a:spcPct val="20000"/>
        </a:spcBef>
        <a:spcAft>
          <a:spcPct val="0"/>
        </a:spcAft>
        <a:buChar char="»"/>
        <a:defRPr sz="2000">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33402"/>
            <a:ext cx="8458200" cy="838201"/>
          </a:xfrm>
        </p:spPr>
        <p:txBody>
          <a:bodyPr/>
          <a:lstStyle/>
          <a:p>
            <a:pPr algn="ctr"/>
            <a:r>
              <a:rPr lang="en-US" sz="4000" dirty="0"/>
              <a:t>Public Pension Issues and Trends</a:t>
            </a:r>
          </a:p>
        </p:txBody>
      </p:sp>
      <p:sp>
        <p:nvSpPr>
          <p:cNvPr id="3" name="Subtitle 2"/>
          <p:cNvSpPr>
            <a:spLocks noGrp="1"/>
          </p:cNvSpPr>
          <p:nvPr>
            <p:ph type="subTitle" idx="1"/>
          </p:nvPr>
        </p:nvSpPr>
        <p:spPr>
          <a:xfrm>
            <a:off x="914400" y="2057400"/>
            <a:ext cx="7391400" cy="609600"/>
          </a:xfrm>
        </p:spPr>
        <p:txBody>
          <a:bodyPr/>
          <a:lstStyle/>
          <a:p>
            <a:pPr algn="ctr"/>
            <a:r>
              <a:rPr lang="en-US" b="1" dirty="0"/>
              <a:t>Keith Brainard</a:t>
            </a:r>
          </a:p>
        </p:txBody>
      </p:sp>
      <p:sp>
        <p:nvSpPr>
          <p:cNvPr id="6" name="Text Placeholder 5"/>
          <p:cNvSpPr>
            <a:spLocks noGrp="1"/>
          </p:cNvSpPr>
          <p:nvPr>
            <p:ph type="body" sz="quarter" idx="10"/>
          </p:nvPr>
        </p:nvSpPr>
        <p:spPr>
          <a:xfrm>
            <a:off x="1028700" y="3886197"/>
            <a:ext cx="7162800" cy="1524003"/>
          </a:xfrm>
        </p:spPr>
        <p:txBody>
          <a:bodyPr/>
          <a:lstStyle/>
          <a:p>
            <a:pPr algn="ctr"/>
            <a:r>
              <a:rPr lang="en-US" sz="2800" b="1" dirty="0">
                <a:solidFill>
                  <a:schemeClr val="bg2"/>
                </a:solidFill>
              </a:rPr>
              <a:t>Presented to the</a:t>
            </a:r>
          </a:p>
          <a:p>
            <a:pPr algn="ctr"/>
            <a:r>
              <a:rPr lang="en-US" sz="2800" b="1" dirty="0">
                <a:solidFill>
                  <a:schemeClr val="bg2"/>
                </a:solidFill>
              </a:rPr>
              <a:t>The Harris School at The University of Chicago</a:t>
            </a:r>
          </a:p>
          <a:p>
            <a:pPr algn="ctr"/>
            <a:r>
              <a:rPr lang="en-US" sz="2800" b="1" dirty="0">
                <a:solidFill>
                  <a:schemeClr val="bg2"/>
                </a:solidFill>
              </a:rPr>
              <a:t>October 2023</a:t>
            </a:r>
          </a:p>
        </p:txBody>
      </p:sp>
      <p:sp>
        <p:nvSpPr>
          <p:cNvPr id="12" name="Text Placeholder 11"/>
          <p:cNvSpPr>
            <a:spLocks noGrp="1"/>
          </p:cNvSpPr>
          <p:nvPr>
            <p:ph type="body" sz="quarter" idx="11"/>
          </p:nvPr>
        </p:nvSpPr>
        <p:spPr>
          <a:xfrm>
            <a:off x="152400" y="2590800"/>
            <a:ext cx="8839200" cy="685800"/>
          </a:xfrm>
        </p:spPr>
        <p:txBody>
          <a:bodyPr/>
          <a:lstStyle/>
          <a:p>
            <a:pPr algn="ctr"/>
            <a:r>
              <a:rPr lang="en-US" sz="3200" dirty="0"/>
              <a:t>Research Director</a:t>
            </a:r>
            <a:br>
              <a:rPr lang="en-US" sz="3200" dirty="0"/>
            </a:br>
            <a:r>
              <a:rPr lang="en-US" sz="2600" dirty="0"/>
              <a:t>National Association of State Retirement Administrators</a:t>
            </a:r>
          </a:p>
        </p:txBody>
      </p:sp>
    </p:spTree>
    <p:extLst>
      <p:ext uri="{BB962C8B-B14F-4D97-AF65-F5344CB8AC3E}">
        <p14:creationId xmlns:p14="http://schemas.microsoft.com/office/powerpoint/2010/main" val="41322080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r>
              <a:rPr lang="en-US" sz="3200" b="1" dirty="0">
                <a:solidFill>
                  <a:srgbClr val="C00000"/>
                </a:solidFill>
              </a:rPr>
              <a:t>Distribution of Periods Used to</a:t>
            </a:r>
            <a:br>
              <a:rPr lang="en-US" sz="3200" b="1" dirty="0">
                <a:solidFill>
                  <a:srgbClr val="C00000"/>
                </a:solidFill>
              </a:rPr>
            </a:br>
            <a:r>
              <a:rPr lang="en-US" sz="3200" b="1" dirty="0">
                <a:solidFill>
                  <a:srgbClr val="C00000"/>
                </a:solidFill>
              </a:rPr>
              <a:t>Smooth Investment Gains and Losses</a:t>
            </a:r>
          </a:p>
        </p:txBody>
      </p:sp>
      <p:pic>
        <p:nvPicPr>
          <p:cNvPr id="4" name="Picture 2" descr="\\10.10.9.11\nasra\Communications\Logo\Regular JPEG files\NASRA no tex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53079" y="6400800"/>
            <a:ext cx="591363" cy="457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blue and red pie chart&#10;&#10;Description automatically generated">
            <a:extLst>
              <a:ext uri="{FF2B5EF4-FFF2-40B4-BE49-F238E27FC236}">
                <a16:creationId xmlns:a16="http://schemas.microsoft.com/office/drawing/2014/main" id="{0643603A-2BB5-3967-57B1-FDA23DC24A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1420130"/>
            <a:ext cx="4801042" cy="5137832"/>
          </a:xfrm>
          <a:prstGeom prst="rect">
            <a:avLst/>
          </a:prstGeom>
        </p:spPr>
      </p:pic>
      <p:sp>
        <p:nvSpPr>
          <p:cNvPr id="3" name="TextBox 2">
            <a:extLst>
              <a:ext uri="{FF2B5EF4-FFF2-40B4-BE49-F238E27FC236}">
                <a16:creationId xmlns:a16="http://schemas.microsoft.com/office/drawing/2014/main" id="{C438C0BA-8106-DF18-ECF2-B020134D07F2}"/>
              </a:ext>
            </a:extLst>
          </p:cNvPr>
          <p:cNvSpPr txBox="1"/>
          <p:nvPr/>
        </p:nvSpPr>
        <p:spPr bwMode="auto">
          <a:xfrm>
            <a:off x="762000" y="2767280"/>
            <a:ext cx="1662635" cy="1323439"/>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spAutoFit/>
          </a:bodyPr>
          <a:lstStyle/>
          <a:p>
            <a:pPr algn="ctr"/>
            <a:r>
              <a:rPr lang="en-US" sz="1600" b="1" dirty="0">
                <a:solidFill>
                  <a:srgbClr val="C00000"/>
                </a:solidFill>
              </a:rPr>
              <a:t>All large Illinois</a:t>
            </a:r>
          </a:p>
          <a:p>
            <a:pPr algn="ctr"/>
            <a:r>
              <a:rPr lang="en-US" sz="1600" b="1" dirty="0">
                <a:solidFill>
                  <a:srgbClr val="C00000"/>
                </a:solidFill>
              </a:rPr>
              <a:t>plans use 5 years</a:t>
            </a:r>
          </a:p>
          <a:p>
            <a:pPr algn="ctr"/>
            <a:r>
              <a:rPr lang="en-US" sz="1600" b="1" dirty="0">
                <a:solidFill>
                  <a:srgbClr val="C00000"/>
                </a:solidFill>
              </a:rPr>
              <a:t>except Chicago</a:t>
            </a:r>
          </a:p>
          <a:p>
            <a:pPr algn="ctr"/>
            <a:r>
              <a:rPr lang="en-US" sz="1600" b="1" dirty="0">
                <a:solidFill>
                  <a:srgbClr val="C00000"/>
                </a:solidFill>
              </a:rPr>
              <a:t>TRS, at 4</a:t>
            </a:r>
          </a:p>
          <a:p>
            <a:endParaRPr lang="en-US" sz="1600" b="1" dirty="0">
              <a:solidFill>
                <a:srgbClr val="C00000"/>
              </a:solidFill>
            </a:endParaRPr>
          </a:p>
        </p:txBody>
      </p:sp>
    </p:spTree>
    <p:extLst>
      <p:ext uri="{BB962C8B-B14F-4D97-AF65-F5344CB8AC3E}">
        <p14:creationId xmlns:p14="http://schemas.microsoft.com/office/powerpoint/2010/main" val="796780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r>
              <a:rPr lang="en-US" sz="3200" b="1" dirty="0">
                <a:solidFill>
                  <a:srgbClr val="C00000"/>
                </a:solidFill>
              </a:rPr>
              <a:t>Median Public Pension Annualized Investment Returns for FY-end dates in 2022</a:t>
            </a:r>
          </a:p>
        </p:txBody>
      </p:sp>
      <p:pic>
        <p:nvPicPr>
          <p:cNvPr id="5" name="Picture 4" descr="A graph of numbers and a number of people&#10;&#10;Description automatically generated">
            <a:extLst>
              <a:ext uri="{FF2B5EF4-FFF2-40B4-BE49-F238E27FC236}">
                <a16:creationId xmlns:a16="http://schemas.microsoft.com/office/drawing/2014/main" id="{D41962D8-2500-6A41-9C70-92E578EC3E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443540"/>
            <a:ext cx="6477000" cy="5130297"/>
          </a:xfrm>
          <a:prstGeom prst="rect">
            <a:avLst/>
          </a:prstGeom>
        </p:spPr>
      </p:pic>
      <p:sp>
        <p:nvSpPr>
          <p:cNvPr id="8" name="Rectangle: Rounded Corners 7">
            <a:extLst>
              <a:ext uri="{FF2B5EF4-FFF2-40B4-BE49-F238E27FC236}">
                <a16:creationId xmlns:a16="http://schemas.microsoft.com/office/drawing/2014/main" id="{E45FCDB8-1E37-A234-7042-A65379E650E7}"/>
              </a:ext>
            </a:extLst>
          </p:cNvPr>
          <p:cNvSpPr/>
          <p:nvPr/>
        </p:nvSpPr>
        <p:spPr>
          <a:xfrm>
            <a:off x="3124200" y="1752600"/>
            <a:ext cx="1143000" cy="53340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31050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07361"/>
          </a:xfrm>
        </p:spPr>
        <p:txBody>
          <a:bodyPr>
            <a:noAutofit/>
          </a:bodyPr>
          <a:lstStyle/>
          <a:p>
            <a:r>
              <a:rPr lang="en-US" sz="2800" b="1" dirty="0">
                <a:solidFill>
                  <a:srgbClr val="C00000"/>
                </a:solidFill>
              </a:rPr>
              <a:t>Average Market Value of Assets as a </a:t>
            </a:r>
            <a:br>
              <a:rPr lang="en-US" sz="2800" b="1" dirty="0">
                <a:solidFill>
                  <a:srgbClr val="C00000"/>
                </a:solidFill>
              </a:rPr>
            </a:br>
            <a:r>
              <a:rPr lang="en-US" sz="2800" b="1" dirty="0">
                <a:solidFill>
                  <a:srgbClr val="C00000"/>
                </a:solidFill>
              </a:rPr>
              <a:t>Percentage of Actuarial Value of Assets</a:t>
            </a:r>
            <a:br>
              <a:rPr lang="en-US" sz="2800" b="1" dirty="0">
                <a:solidFill>
                  <a:srgbClr val="C00000"/>
                </a:solidFill>
              </a:rPr>
            </a:br>
            <a:r>
              <a:rPr lang="en-US" sz="2800" b="1" dirty="0">
                <a:solidFill>
                  <a:srgbClr val="C00000"/>
                </a:solidFill>
              </a:rPr>
              <a:t>FY 19 to FY 22</a:t>
            </a:r>
          </a:p>
        </p:txBody>
      </p:sp>
      <p:pic>
        <p:nvPicPr>
          <p:cNvPr id="4" name="Picture 3" descr="A graph with numbers and a red line&#10;&#10;Description automatically generated">
            <a:extLst>
              <a:ext uri="{FF2B5EF4-FFF2-40B4-BE49-F238E27FC236}">
                <a16:creationId xmlns:a16="http://schemas.microsoft.com/office/drawing/2014/main" id="{43B505F7-A1D9-77D9-13D2-CB4B72CA00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1600200"/>
            <a:ext cx="4924148" cy="4876800"/>
          </a:xfrm>
          <a:prstGeom prst="rect">
            <a:avLst/>
          </a:prstGeom>
        </p:spPr>
      </p:pic>
      <p:sp>
        <p:nvSpPr>
          <p:cNvPr id="7" name="TextBox 6">
            <a:extLst>
              <a:ext uri="{FF2B5EF4-FFF2-40B4-BE49-F238E27FC236}">
                <a16:creationId xmlns:a16="http://schemas.microsoft.com/office/drawing/2014/main" id="{31B84D2C-0A46-DB26-089E-7B3723B7DA3F}"/>
              </a:ext>
            </a:extLst>
          </p:cNvPr>
          <p:cNvSpPr txBox="1"/>
          <p:nvPr/>
        </p:nvSpPr>
        <p:spPr>
          <a:xfrm>
            <a:off x="838200" y="5890736"/>
            <a:ext cx="1591974" cy="738664"/>
          </a:xfrm>
          <a:prstGeom prst="rect">
            <a:avLst/>
          </a:prstGeom>
          <a:noFill/>
        </p:spPr>
        <p:txBody>
          <a:bodyPr wrap="none" rtlCol="0">
            <a:spAutoFit/>
          </a:bodyPr>
          <a:lstStyle/>
          <a:p>
            <a:r>
              <a:rPr lang="en-US" sz="1400" b="1" dirty="0"/>
              <a:t>Public Plans Data,</a:t>
            </a:r>
          </a:p>
          <a:p>
            <a:r>
              <a:rPr lang="en-US" sz="1400" b="1" dirty="0"/>
              <a:t>Public Fund Survey</a:t>
            </a:r>
          </a:p>
          <a:p>
            <a:r>
              <a:rPr lang="en-US" sz="1400" b="1" dirty="0"/>
              <a:t>Jul-23</a:t>
            </a:r>
          </a:p>
        </p:txBody>
      </p:sp>
      <p:sp>
        <p:nvSpPr>
          <p:cNvPr id="8" name="TextBox 7">
            <a:extLst>
              <a:ext uri="{FF2B5EF4-FFF2-40B4-BE49-F238E27FC236}">
                <a16:creationId xmlns:a16="http://schemas.microsoft.com/office/drawing/2014/main" id="{EB08FC73-B8A3-8D27-6BAA-95E301684B51}"/>
              </a:ext>
            </a:extLst>
          </p:cNvPr>
          <p:cNvSpPr txBox="1"/>
          <p:nvPr/>
        </p:nvSpPr>
        <p:spPr>
          <a:xfrm>
            <a:off x="5562600" y="6261623"/>
            <a:ext cx="997389" cy="338554"/>
          </a:xfrm>
          <a:prstGeom prst="rect">
            <a:avLst/>
          </a:prstGeom>
          <a:noFill/>
        </p:spPr>
        <p:txBody>
          <a:bodyPr wrap="none" rtlCol="0">
            <a:spAutoFit/>
          </a:bodyPr>
          <a:lstStyle/>
          <a:p>
            <a:r>
              <a:rPr lang="en-US" sz="1600" b="1" dirty="0"/>
              <a:t>123 plans</a:t>
            </a:r>
          </a:p>
        </p:txBody>
      </p:sp>
    </p:spTree>
    <p:extLst>
      <p:ext uri="{BB962C8B-B14F-4D97-AF65-F5344CB8AC3E}">
        <p14:creationId xmlns:p14="http://schemas.microsoft.com/office/powerpoint/2010/main" val="591089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07361"/>
          </a:xfrm>
        </p:spPr>
        <p:txBody>
          <a:bodyPr>
            <a:noAutofit/>
          </a:bodyPr>
          <a:lstStyle/>
          <a:p>
            <a:r>
              <a:rPr lang="en-US" sz="3200" b="1" dirty="0">
                <a:solidFill>
                  <a:srgbClr val="C00000"/>
                </a:solidFill>
              </a:rPr>
              <a:t>Median Annualized Public Pension Fund</a:t>
            </a:r>
            <a:br>
              <a:rPr lang="en-US" sz="3200" b="1" dirty="0">
                <a:solidFill>
                  <a:srgbClr val="C00000"/>
                </a:solidFill>
              </a:rPr>
            </a:br>
            <a:r>
              <a:rPr lang="en-US" sz="3200" b="1" dirty="0">
                <a:solidFill>
                  <a:srgbClr val="C00000"/>
                </a:solidFill>
              </a:rPr>
              <a:t>Investment Returns for Periods Ended</a:t>
            </a:r>
            <a:br>
              <a:rPr lang="en-US" sz="3200" b="1" dirty="0">
                <a:solidFill>
                  <a:srgbClr val="C00000"/>
                </a:solidFill>
              </a:rPr>
            </a:br>
            <a:r>
              <a:rPr lang="en-US" sz="3200" b="1" dirty="0">
                <a:solidFill>
                  <a:srgbClr val="C00000"/>
                </a:solidFill>
              </a:rPr>
              <a:t>6/30/23</a:t>
            </a:r>
          </a:p>
        </p:txBody>
      </p:sp>
      <p:pic>
        <p:nvPicPr>
          <p:cNvPr id="5" name="Picture 4" descr="A graph of numbers and percentages&#10;&#10;Description automatically generated">
            <a:extLst>
              <a:ext uri="{FF2B5EF4-FFF2-40B4-BE49-F238E27FC236}">
                <a16:creationId xmlns:a16="http://schemas.microsoft.com/office/drawing/2014/main" id="{32102AC3-760A-A362-CB3B-CA20FDD83C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752600"/>
            <a:ext cx="5018226" cy="4800600"/>
          </a:xfrm>
          <a:prstGeom prst="rect">
            <a:avLst/>
          </a:prstGeom>
        </p:spPr>
      </p:pic>
      <p:sp>
        <p:nvSpPr>
          <p:cNvPr id="3" name="Oval 2">
            <a:extLst>
              <a:ext uri="{FF2B5EF4-FFF2-40B4-BE49-F238E27FC236}">
                <a16:creationId xmlns:a16="http://schemas.microsoft.com/office/drawing/2014/main" id="{FAAEEE91-7CAE-B8EC-4234-39FF36FF8EEB}"/>
              </a:ext>
            </a:extLst>
          </p:cNvPr>
          <p:cNvSpPr/>
          <p:nvPr/>
        </p:nvSpPr>
        <p:spPr>
          <a:xfrm>
            <a:off x="3352800" y="2590800"/>
            <a:ext cx="762000" cy="609600"/>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38446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07361"/>
          </a:xfrm>
        </p:spPr>
        <p:txBody>
          <a:bodyPr>
            <a:noAutofit/>
          </a:bodyPr>
          <a:lstStyle/>
          <a:p>
            <a:r>
              <a:rPr lang="en-US" sz="3200" b="1" dirty="0">
                <a:solidFill>
                  <a:srgbClr val="C00000"/>
                </a:solidFill>
              </a:rPr>
              <a:t>Median Public Pension Fund Investment Returns for </a:t>
            </a:r>
            <a:r>
              <a:rPr lang="en-US" sz="3200" dirty="0">
                <a:solidFill>
                  <a:srgbClr val="C00000"/>
                </a:solidFill>
              </a:rPr>
              <a:t>the Year </a:t>
            </a:r>
            <a:r>
              <a:rPr lang="en-US" sz="3200" b="1" dirty="0">
                <a:solidFill>
                  <a:srgbClr val="C00000"/>
                </a:solidFill>
              </a:rPr>
              <a:t>Ended 6/30/23 Based on</a:t>
            </a:r>
            <a:br>
              <a:rPr lang="en-US" sz="3200" b="1" dirty="0">
                <a:solidFill>
                  <a:srgbClr val="C00000"/>
                </a:solidFill>
              </a:rPr>
            </a:br>
            <a:r>
              <a:rPr lang="en-US" sz="3200" b="1" dirty="0">
                <a:solidFill>
                  <a:srgbClr val="C00000"/>
                </a:solidFill>
              </a:rPr>
              <a:t>Fund Size</a:t>
            </a:r>
          </a:p>
        </p:txBody>
      </p:sp>
      <p:pic>
        <p:nvPicPr>
          <p:cNvPr id="7" name="Picture 6" descr="A graph of a number of percents&#10;&#10;Description automatically generated with medium confidence">
            <a:extLst>
              <a:ext uri="{FF2B5EF4-FFF2-40B4-BE49-F238E27FC236}">
                <a16:creationId xmlns:a16="http://schemas.microsoft.com/office/drawing/2014/main" id="{A2986374-0294-A458-2C51-B8BD65F9D3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1600200"/>
            <a:ext cx="4572000" cy="4932218"/>
          </a:xfrm>
          <a:prstGeom prst="rect">
            <a:avLst/>
          </a:prstGeom>
        </p:spPr>
      </p:pic>
    </p:spTree>
    <p:extLst>
      <p:ext uri="{BB962C8B-B14F-4D97-AF65-F5344CB8AC3E}">
        <p14:creationId xmlns:p14="http://schemas.microsoft.com/office/powerpoint/2010/main" val="38608639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8F806D-566B-442E-8E88-067358A7AAB9}"/>
              </a:ext>
            </a:extLst>
          </p:cNvPr>
          <p:cNvSpPr>
            <a:spLocks noGrp="1"/>
          </p:cNvSpPr>
          <p:nvPr>
            <p:ph type="title"/>
          </p:nvPr>
        </p:nvSpPr>
        <p:spPr>
          <a:xfrm>
            <a:off x="685800" y="152400"/>
            <a:ext cx="7696200" cy="1143000"/>
          </a:xfrm>
        </p:spPr>
        <p:txBody>
          <a:bodyPr/>
          <a:lstStyle/>
          <a:p>
            <a:pPr algn="ctr"/>
            <a:r>
              <a:rPr lang="en-US" sz="3600" dirty="0"/>
              <a:t>Sources of Public Pension Revenue,</a:t>
            </a:r>
            <a:br>
              <a:rPr lang="en-US" sz="3600" dirty="0"/>
            </a:br>
            <a:r>
              <a:rPr lang="en-US" sz="3600" dirty="0"/>
              <a:t>FY 92 to FY 22</a:t>
            </a:r>
          </a:p>
        </p:txBody>
      </p:sp>
      <p:pic>
        <p:nvPicPr>
          <p:cNvPr id="5" name="Content Placeholder 4" descr="A picture containing text, screenshot, font, circle&#10;&#10;Description automatically generated">
            <a:extLst>
              <a:ext uri="{FF2B5EF4-FFF2-40B4-BE49-F238E27FC236}">
                <a16:creationId xmlns:a16="http://schemas.microsoft.com/office/drawing/2014/main" id="{353E29E5-CE5A-BE83-81C3-2EEEEE7FDA5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1200" y="1447799"/>
            <a:ext cx="4953000" cy="5021791"/>
          </a:xfrm>
          <a:prstGeom prst="rect">
            <a:avLst/>
          </a:prstGeom>
        </p:spPr>
      </p:pic>
    </p:spTree>
    <p:extLst>
      <p:ext uri="{BB962C8B-B14F-4D97-AF65-F5344CB8AC3E}">
        <p14:creationId xmlns:p14="http://schemas.microsoft.com/office/powerpoint/2010/main" val="10131584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114300"/>
            <a:ext cx="9677400" cy="1257300"/>
          </a:xfrm>
        </p:spPr>
        <p:txBody>
          <a:bodyPr/>
          <a:lstStyle/>
          <a:p>
            <a:pPr algn="ctr"/>
            <a:r>
              <a:rPr lang="en-US" sz="3600" dirty="0">
                <a:latin typeface="Garamond" panose="02020404030301010803" pitchFamily="18" charset="0"/>
              </a:rPr>
              <a:t>Change in median and average investment return assumption, FY 01 to present</a:t>
            </a:r>
          </a:p>
        </p:txBody>
      </p:sp>
      <p:pic>
        <p:nvPicPr>
          <p:cNvPr id="7" name="Content Placeholder 6" descr="A graph with a line graph and numbers&#10;&#10;Description automatically generated with medium confidence">
            <a:extLst>
              <a:ext uri="{FF2B5EF4-FFF2-40B4-BE49-F238E27FC236}">
                <a16:creationId xmlns:a16="http://schemas.microsoft.com/office/drawing/2014/main" id="{E168C217-BF8D-1D8A-1951-4AC85703110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2002"/>
          <a:stretch/>
        </p:blipFill>
        <p:spPr>
          <a:xfrm>
            <a:off x="1371600" y="1524000"/>
            <a:ext cx="6290456" cy="4724449"/>
          </a:xfrm>
        </p:spPr>
      </p:pic>
      <p:sp>
        <p:nvSpPr>
          <p:cNvPr id="2" name="TextBox 1">
            <a:extLst>
              <a:ext uri="{FF2B5EF4-FFF2-40B4-BE49-F238E27FC236}">
                <a16:creationId xmlns:a16="http://schemas.microsoft.com/office/drawing/2014/main" id="{3C1DFA1C-4A59-534A-529E-79D08D85B1DB}"/>
              </a:ext>
            </a:extLst>
          </p:cNvPr>
          <p:cNvSpPr txBox="1"/>
          <p:nvPr/>
        </p:nvSpPr>
        <p:spPr bwMode="auto">
          <a:xfrm>
            <a:off x="6934200" y="1828800"/>
            <a:ext cx="2184816" cy="1631216"/>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a:spcAft>
                <a:spcPts val="600"/>
              </a:spcAft>
            </a:pPr>
            <a:r>
              <a:rPr lang="en-US" sz="1600" b="1" dirty="0">
                <a:solidFill>
                  <a:srgbClr val="C00000"/>
                </a:solidFill>
              </a:rPr>
              <a:t>IL SURS: 6.5%</a:t>
            </a:r>
          </a:p>
          <a:p>
            <a:pPr>
              <a:spcAft>
                <a:spcPts val="600"/>
              </a:spcAft>
            </a:pPr>
            <a:r>
              <a:rPr lang="en-US" sz="1600" b="1" dirty="0">
                <a:solidFill>
                  <a:srgbClr val="C00000"/>
                </a:solidFill>
              </a:rPr>
              <a:t>Chicago TRS: 6.75%</a:t>
            </a:r>
          </a:p>
          <a:p>
            <a:pPr>
              <a:spcAft>
                <a:spcPts val="600"/>
              </a:spcAft>
            </a:pPr>
            <a:r>
              <a:rPr lang="en-US" sz="1600" b="1" dirty="0">
                <a:solidFill>
                  <a:srgbClr val="C00000"/>
                </a:solidFill>
              </a:rPr>
              <a:t>IL SERS: 6.75%</a:t>
            </a:r>
          </a:p>
          <a:p>
            <a:pPr>
              <a:spcAft>
                <a:spcPts val="600"/>
              </a:spcAft>
            </a:pPr>
            <a:r>
              <a:rPr lang="en-US" sz="1600" b="1" dirty="0">
                <a:solidFill>
                  <a:srgbClr val="C00000"/>
                </a:solidFill>
              </a:rPr>
              <a:t>IL TRS: 7.0%</a:t>
            </a:r>
          </a:p>
          <a:p>
            <a:pPr>
              <a:spcAft>
                <a:spcPts val="600"/>
              </a:spcAft>
            </a:pPr>
            <a:r>
              <a:rPr lang="en-US" sz="1600" b="1" dirty="0">
                <a:solidFill>
                  <a:srgbClr val="C00000"/>
                </a:solidFill>
              </a:rPr>
              <a:t>IMRF: 7.25%</a:t>
            </a:r>
          </a:p>
        </p:txBody>
      </p:sp>
      <p:sp>
        <p:nvSpPr>
          <p:cNvPr id="4" name="Rectangle: Rounded Corners 3">
            <a:extLst>
              <a:ext uri="{FF2B5EF4-FFF2-40B4-BE49-F238E27FC236}">
                <a16:creationId xmlns:a16="http://schemas.microsoft.com/office/drawing/2014/main" id="{E30EA9D2-6AD5-482A-4511-A1F3BFD21F42}"/>
              </a:ext>
            </a:extLst>
          </p:cNvPr>
          <p:cNvSpPr/>
          <p:nvPr/>
        </p:nvSpPr>
        <p:spPr>
          <a:xfrm>
            <a:off x="6858000" y="1752600"/>
            <a:ext cx="2057400" cy="1676400"/>
          </a:xfrm>
          <a:prstGeom prst="round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32288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86EADE-EE29-4178-A23E-3E16754608E6}"/>
              </a:ext>
            </a:extLst>
          </p:cNvPr>
          <p:cNvSpPr>
            <a:spLocks noGrp="1"/>
          </p:cNvSpPr>
          <p:nvPr>
            <p:ph type="title"/>
          </p:nvPr>
        </p:nvSpPr>
        <p:spPr/>
        <p:txBody>
          <a:bodyPr/>
          <a:lstStyle/>
          <a:p>
            <a:r>
              <a:rPr lang="en-US" dirty="0"/>
              <a:t>Distribution of Public Pension Investment Return Assumptions, August 2023</a:t>
            </a:r>
          </a:p>
        </p:txBody>
      </p:sp>
      <p:cxnSp>
        <p:nvCxnSpPr>
          <p:cNvPr id="5" name="Straight Arrow Connector 4">
            <a:extLst>
              <a:ext uri="{FF2B5EF4-FFF2-40B4-BE49-F238E27FC236}">
                <a16:creationId xmlns:a16="http://schemas.microsoft.com/office/drawing/2014/main" id="{A481C8F2-130B-9811-45C4-76BD49B9790D}"/>
              </a:ext>
            </a:extLst>
          </p:cNvPr>
          <p:cNvCxnSpPr>
            <a:cxnSpLocks/>
          </p:cNvCxnSpPr>
          <p:nvPr/>
        </p:nvCxnSpPr>
        <p:spPr>
          <a:xfrm>
            <a:off x="2956749" y="3164633"/>
            <a:ext cx="533400" cy="392582"/>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7" name="Content Placeholder 6" descr="A graph with numbers and a bar&#10;&#10;Description automatically generated">
            <a:extLst>
              <a:ext uri="{FF2B5EF4-FFF2-40B4-BE49-F238E27FC236}">
                <a16:creationId xmlns:a16="http://schemas.microsoft.com/office/drawing/2014/main" id="{6C20E3C3-C53C-5865-25B8-78CFD8436E8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0" y="1524000"/>
            <a:ext cx="3722439" cy="4811791"/>
          </a:xfrm>
        </p:spPr>
      </p:pic>
      <p:sp>
        <p:nvSpPr>
          <p:cNvPr id="4" name="TextBox 3">
            <a:extLst>
              <a:ext uri="{FF2B5EF4-FFF2-40B4-BE49-F238E27FC236}">
                <a16:creationId xmlns:a16="http://schemas.microsoft.com/office/drawing/2014/main" id="{8B054DB0-CE4C-19E2-ACCE-A677467228C4}"/>
              </a:ext>
            </a:extLst>
          </p:cNvPr>
          <p:cNvSpPr txBox="1"/>
          <p:nvPr/>
        </p:nvSpPr>
        <p:spPr bwMode="auto">
          <a:xfrm>
            <a:off x="6008439" y="1729708"/>
            <a:ext cx="2235861" cy="1631216"/>
          </a:xfrm>
          <a:prstGeom prst="rect">
            <a:avLst/>
          </a:prstGeom>
          <a:noFill/>
          <a:ln w="9525">
            <a:noFill/>
            <a:miter lim="800000"/>
            <a:headEnd/>
            <a:tailEnd/>
          </a:ln>
        </p:spPr>
        <p:txBody>
          <a:bodyPr wrap="square">
            <a:spAutoFit/>
          </a:bodyPr>
          <a:lstStyle/>
          <a:p>
            <a:pPr>
              <a:spcAft>
                <a:spcPts val="600"/>
              </a:spcAft>
            </a:pPr>
            <a:r>
              <a:rPr lang="en-US" sz="1600" b="1" dirty="0">
                <a:solidFill>
                  <a:srgbClr val="C00000"/>
                </a:solidFill>
              </a:rPr>
              <a:t>IL SURS: 6.5%</a:t>
            </a:r>
          </a:p>
          <a:p>
            <a:pPr>
              <a:spcAft>
                <a:spcPts val="600"/>
              </a:spcAft>
            </a:pPr>
            <a:r>
              <a:rPr lang="en-US" sz="1600" b="1" dirty="0">
                <a:solidFill>
                  <a:srgbClr val="C00000"/>
                </a:solidFill>
              </a:rPr>
              <a:t>Chicago TRS: 6.75%</a:t>
            </a:r>
          </a:p>
          <a:p>
            <a:pPr>
              <a:spcAft>
                <a:spcPts val="600"/>
              </a:spcAft>
            </a:pPr>
            <a:r>
              <a:rPr lang="en-US" sz="1600" b="1" dirty="0">
                <a:solidFill>
                  <a:srgbClr val="C00000"/>
                </a:solidFill>
              </a:rPr>
              <a:t>IL SERS: 6.75%</a:t>
            </a:r>
          </a:p>
          <a:p>
            <a:pPr>
              <a:spcAft>
                <a:spcPts val="600"/>
              </a:spcAft>
            </a:pPr>
            <a:r>
              <a:rPr lang="en-US" sz="1600" b="1" dirty="0">
                <a:solidFill>
                  <a:srgbClr val="C00000"/>
                </a:solidFill>
              </a:rPr>
              <a:t>IL TRS: 7.0%</a:t>
            </a:r>
          </a:p>
          <a:p>
            <a:pPr>
              <a:spcAft>
                <a:spcPts val="600"/>
              </a:spcAft>
            </a:pPr>
            <a:r>
              <a:rPr lang="en-US" sz="1600" b="1" dirty="0">
                <a:solidFill>
                  <a:srgbClr val="C00000"/>
                </a:solidFill>
              </a:rPr>
              <a:t>IMRF: 7.25%</a:t>
            </a:r>
            <a:endParaRPr lang="en-US" sz="1600" dirty="0"/>
          </a:p>
        </p:txBody>
      </p:sp>
      <p:sp>
        <p:nvSpPr>
          <p:cNvPr id="6" name="Rectangle: Rounded Corners 5">
            <a:extLst>
              <a:ext uri="{FF2B5EF4-FFF2-40B4-BE49-F238E27FC236}">
                <a16:creationId xmlns:a16="http://schemas.microsoft.com/office/drawing/2014/main" id="{D8069751-6BFB-4E26-FEF1-57923A7EDC09}"/>
              </a:ext>
            </a:extLst>
          </p:cNvPr>
          <p:cNvSpPr/>
          <p:nvPr/>
        </p:nvSpPr>
        <p:spPr>
          <a:xfrm>
            <a:off x="5943600" y="1684524"/>
            <a:ext cx="2057400" cy="1676400"/>
          </a:xfrm>
          <a:prstGeom prst="round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16797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10600" cy="990600"/>
          </a:xfrm>
        </p:spPr>
        <p:txBody>
          <a:bodyPr>
            <a:noAutofit/>
          </a:bodyPr>
          <a:lstStyle/>
          <a:p>
            <a:r>
              <a:rPr lang="en-US" sz="3200" b="1" dirty="0">
                <a:solidFill>
                  <a:srgbClr val="C00000"/>
                </a:solidFill>
              </a:rPr>
              <a:t>Average Public Pension Plan Inflation</a:t>
            </a:r>
            <a:br>
              <a:rPr lang="en-US" sz="3200" b="1" dirty="0">
                <a:solidFill>
                  <a:srgbClr val="C00000"/>
                </a:solidFill>
              </a:rPr>
            </a:br>
            <a:r>
              <a:rPr lang="en-US" sz="3200" b="1" dirty="0">
                <a:solidFill>
                  <a:srgbClr val="C00000"/>
                </a:solidFill>
              </a:rPr>
              <a:t>Assumption vs. 20-Year Breakeven Rate</a:t>
            </a:r>
          </a:p>
        </p:txBody>
      </p:sp>
      <p:sp>
        <p:nvSpPr>
          <p:cNvPr id="7" name="TextBox 6">
            <a:extLst>
              <a:ext uri="{FF2B5EF4-FFF2-40B4-BE49-F238E27FC236}">
                <a16:creationId xmlns:a16="http://schemas.microsoft.com/office/drawing/2014/main" id="{8C273B28-2B49-B29B-FC2D-7B5D9C7B9B56}"/>
              </a:ext>
            </a:extLst>
          </p:cNvPr>
          <p:cNvSpPr txBox="1"/>
          <p:nvPr/>
        </p:nvSpPr>
        <p:spPr>
          <a:xfrm>
            <a:off x="408191" y="5972965"/>
            <a:ext cx="7620000" cy="646331"/>
          </a:xfrm>
          <a:prstGeom prst="rect">
            <a:avLst/>
          </a:prstGeom>
          <a:noFill/>
        </p:spPr>
        <p:txBody>
          <a:bodyPr wrap="square" rtlCol="0">
            <a:spAutoFit/>
          </a:bodyPr>
          <a:lstStyle/>
          <a:p>
            <a:r>
              <a:rPr lang="en-US" sz="1200" b="1" i="1" dirty="0">
                <a:solidFill>
                  <a:schemeClr val="accent5">
                    <a:lumMod val="75000"/>
                  </a:schemeClr>
                </a:solidFill>
              </a:rPr>
              <a:t>The breakeven rate is a measure of expected inflation derived from 20-Year Treasury Constant Maturity Securities and 20-Year Treasury Inflation-Indexed Constant Maturity Securities. The latest value implies what market participants expect inflation to be in the next 20 years, on average.</a:t>
            </a:r>
          </a:p>
        </p:txBody>
      </p:sp>
      <p:pic>
        <p:nvPicPr>
          <p:cNvPr id="3" name="Picture 2" descr="A graph showing the average pension rate&#10;&#10;Description automatically generated">
            <a:extLst>
              <a:ext uri="{FF2B5EF4-FFF2-40B4-BE49-F238E27FC236}">
                <a16:creationId xmlns:a16="http://schemas.microsoft.com/office/drawing/2014/main" id="{F87E4DE6-4F74-FB40-9B45-9930814E94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524000"/>
            <a:ext cx="6566931" cy="44196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Autofit/>
          </a:bodyPr>
          <a:lstStyle/>
          <a:p>
            <a:r>
              <a:rPr lang="en-US" sz="3200" b="1" dirty="0">
                <a:solidFill>
                  <a:srgbClr val="C00000"/>
                </a:solidFill>
              </a:rPr>
              <a:t>Change in Assumptions for Nominal and Real Rate of Return and Inflation</a:t>
            </a:r>
          </a:p>
        </p:txBody>
      </p:sp>
      <p:pic>
        <p:nvPicPr>
          <p:cNvPr id="3" name="Picture 2" descr="A graph of numbers and graphs showing the number of data&#10;&#10;Description automatically generated">
            <a:extLst>
              <a:ext uri="{FF2B5EF4-FFF2-40B4-BE49-F238E27FC236}">
                <a16:creationId xmlns:a16="http://schemas.microsoft.com/office/drawing/2014/main" id="{681FF521-2324-0E48-FACF-1D2887DF17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600200"/>
            <a:ext cx="6477000" cy="4954006"/>
          </a:xfrm>
          <a:prstGeom prst="rect">
            <a:avLst/>
          </a:prstGeom>
        </p:spPr>
      </p:pic>
      <p:sp>
        <p:nvSpPr>
          <p:cNvPr id="4" name="TextBox 3">
            <a:extLst>
              <a:ext uri="{FF2B5EF4-FFF2-40B4-BE49-F238E27FC236}">
                <a16:creationId xmlns:a16="http://schemas.microsoft.com/office/drawing/2014/main" id="{120B0A76-6B63-46D1-F675-5863CBF61B51}"/>
              </a:ext>
            </a:extLst>
          </p:cNvPr>
          <p:cNvSpPr txBox="1"/>
          <p:nvPr/>
        </p:nvSpPr>
        <p:spPr bwMode="auto">
          <a:xfrm>
            <a:off x="7467600" y="3657600"/>
            <a:ext cx="1471878" cy="338554"/>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spAutoFit/>
          </a:bodyPr>
          <a:lstStyle/>
          <a:p>
            <a:r>
              <a:rPr lang="en-US" sz="1600" b="1" dirty="0">
                <a:solidFill>
                  <a:srgbClr val="C00000"/>
                </a:solidFill>
              </a:rPr>
              <a:t>OCERS: 4.5%</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304800"/>
            <a:ext cx="8077200" cy="609600"/>
          </a:xfrm>
        </p:spPr>
        <p:txBody>
          <a:bodyPr/>
          <a:lstStyle/>
          <a:p>
            <a:pPr eaLnBrk="1" hangingPunct="1">
              <a:lnSpc>
                <a:spcPct val="80000"/>
              </a:lnSpc>
            </a:pPr>
            <a:r>
              <a:rPr lang="en-US" dirty="0">
                <a:solidFill>
                  <a:srgbClr val="C41230"/>
                </a:solidFill>
              </a:rPr>
              <a:t>Overview</a:t>
            </a:r>
          </a:p>
        </p:txBody>
      </p:sp>
      <p:sp>
        <p:nvSpPr>
          <p:cNvPr id="3075" name="Rectangle 3"/>
          <p:cNvSpPr>
            <a:spLocks noGrp="1" noChangeArrowheads="1"/>
          </p:cNvSpPr>
          <p:nvPr>
            <p:ph type="body" idx="1"/>
          </p:nvPr>
        </p:nvSpPr>
        <p:spPr>
          <a:xfrm>
            <a:off x="381000" y="1447800"/>
            <a:ext cx="8382000" cy="4800601"/>
          </a:xfrm>
        </p:spPr>
        <p:txBody>
          <a:bodyPr/>
          <a:lstStyle/>
          <a:p>
            <a:pPr eaLnBrk="1" hangingPunct="1">
              <a:lnSpc>
                <a:spcPts val="3600"/>
              </a:lnSpc>
              <a:spcBef>
                <a:spcPts val="0"/>
              </a:spcBef>
              <a:spcAft>
                <a:spcPts val="1200"/>
              </a:spcAft>
            </a:pPr>
            <a:r>
              <a:rPr lang="en-US" sz="3200" dirty="0">
                <a:solidFill>
                  <a:srgbClr val="003399"/>
                </a:solidFill>
                <a:cs typeface="Times New Roman" pitchFamily="18" charset="0"/>
              </a:rPr>
              <a:t>Big Picture of Public Pension Plans</a:t>
            </a:r>
          </a:p>
          <a:p>
            <a:pPr eaLnBrk="1" hangingPunct="1">
              <a:lnSpc>
                <a:spcPts val="3600"/>
              </a:lnSpc>
              <a:spcBef>
                <a:spcPts val="0"/>
              </a:spcBef>
              <a:spcAft>
                <a:spcPts val="1200"/>
              </a:spcAft>
            </a:pPr>
            <a:r>
              <a:rPr lang="en-US" sz="3200" dirty="0">
                <a:solidFill>
                  <a:srgbClr val="003399"/>
                </a:solidFill>
                <a:cs typeface="Times New Roman" pitchFamily="18" charset="0"/>
              </a:rPr>
              <a:t>Funding</a:t>
            </a:r>
          </a:p>
          <a:p>
            <a:pPr eaLnBrk="1" hangingPunct="1">
              <a:lnSpc>
                <a:spcPts val="3600"/>
              </a:lnSpc>
              <a:spcBef>
                <a:spcPts val="0"/>
              </a:spcBef>
              <a:spcAft>
                <a:spcPts val="1200"/>
              </a:spcAft>
            </a:pPr>
            <a:r>
              <a:rPr lang="en-US" sz="3200" dirty="0">
                <a:solidFill>
                  <a:srgbClr val="003399"/>
                </a:solidFill>
                <a:cs typeface="Times New Roman" pitchFamily="18" charset="0"/>
              </a:rPr>
              <a:t>Investment Performance</a:t>
            </a:r>
          </a:p>
          <a:p>
            <a:pPr eaLnBrk="1" hangingPunct="1">
              <a:lnSpc>
                <a:spcPts val="3600"/>
              </a:lnSpc>
              <a:spcBef>
                <a:spcPts val="0"/>
              </a:spcBef>
              <a:spcAft>
                <a:spcPts val="1200"/>
              </a:spcAft>
            </a:pPr>
            <a:r>
              <a:rPr lang="en-US" sz="3200" dirty="0">
                <a:solidFill>
                  <a:srgbClr val="003399"/>
                </a:solidFill>
                <a:cs typeface="Times New Roman" pitchFamily="18" charset="0"/>
              </a:rPr>
              <a:t>Investment Return Assumptions</a:t>
            </a:r>
          </a:p>
          <a:p>
            <a:pPr eaLnBrk="1" hangingPunct="1">
              <a:lnSpc>
                <a:spcPts val="3600"/>
              </a:lnSpc>
              <a:spcBef>
                <a:spcPts val="0"/>
              </a:spcBef>
              <a:spcAft>
                <a:spcPts val="1200"/>
              </a:spcAft>
            </a:pPr>
            <a:r>
              <a:rPr lang="en-US" sz="3200" dirty="0">
                <a:solidFill>
                  <a:srgbClr val="003399"/>
                </a:solidFill>
                <a:cs typeface="Times New Roman" pitchFamily="18" charset="0"/>
              </a:rPr>
              <a:t>Contribution and Spending on Pensions</a:t>
            </a:r>
          </a:p>
          <a:p>
            <a:pPr eaLnBrk="1" hangingPunct="1">
              <a:lnSpc>
                <a:spcPts val="3600"/>
              </a:lnSpc>
              <a:spcBef>
                <a:spcPts val="0"/>
              </a:spcBef>
              <a:spcAft>
                <a:spcPts val="1200"/>
              </a:spcAft>
            </a:pPr>
            <a:r>
              <a:rPr lang="en-US" sz="3200" dirty="0">
                <a:solidFill>
                  <a:srgbClr val="003399"/>
                </a:solidFill>
                <a:cs typeface="Times New Roman" pitchFamily="18" charset="0"/>
              </a:rPr>
              <a:t>Challenging Labor Markets</a:t>
            </a:r>
          </a:p>
          <a:p>
            <a:pPr eaLnBrk="1" hangingPunct="1">
              <a:lnSpc>
                <a:spcPts val="3600"/>
              </a:lnSpc>
              <a:spcBef>
                <a:spcPts val="0"/>
              </a:spcBef>
              <a:spcAft>
                <a:spcPts val="1200"/>
              </a:spcAft>
            </a:pPr>
            <a:r>
              <a:rPr lang="en-US" sz="3200" dirty="0">
                <a:solidFill>
                  <a:srgbClr val="003399"/>
                </a:solidFill>
                <a:cs typeface="Times New Roman" pitchFamily="18" charset="0"/>
              </a:rPr>
              <a:t>Payroll Growth</a:t>
            </a:r>
            <a:endParaRPr lang="en-US" dirty="0">
              <a:solidFill>
                <a:srgbClr val="003399"/>
              </a:solidFill>
            </a:endParaRPr>
          </a:p>
        </p:txBody>
      </p:sp>
    </p:spTree>
    <p:extLst>
      <p:ext uri="{BB962C8B-B14F-4D97-AF65-F5344CB8AC3E}">
        <p14:creationId xmlns:p14="http://schemas.microsoft.com/office/powerpoint/2010/main" val="20862856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oAutofit/>
          </a:bodyPr>
          <a:lstStyle/>
          <a:p>
            <a:r>
              <a:rPr lang="en-US" sz="3200" b="1" dirty="0">
                <a:solidFill>
                  <a:srgbClr val="C00000"/>
                </a:solidFill>
              </a:rPr>
              <a:t>Annual Required Contribution/Actuarially Determined Contribution and Amounts Paid,</a:t>
            </a:r>
            <a:br>
              <a:rPr lang="en-US" sz="3200" b="1" dirty="0">
                <a:solidFill>
                  <a:srgbClr val="C00000"/>
                </a:solidFill>
              </a:rPr>
            </a:br>
            <a:r>
              <a:rPr lang="en-US" sz="3200" b="1" dirty="0">
                <a:solidFill>
                  <a:srgbClr val="C00000"/>
                </a:solidFill>
              </a:rPr>
              <a:t> Illinois Statewide Pension Plans, FY 01-FY21</a:t>
            </a:r>
          </a:p>
        </p:txBody>
      </p:sp>
      <p:pic>
        <p:nvPicPr>
          <p:cNvPr id="6" name="Picture 5" descr="A graph of a financial graph&#10;&#10;Description automatically generated with medium confidence">
            <a:extLst>
              <a:ext uri="{FF2B5EF4-FFF2-40B4-BE49-F238E27FC236}">
                <a16:creationId xmlns:a16="http://schemas.microsoft.com/office/drawing/2014/main" id="{FF008D40-FE0A-69F5-7E7A-CE72597502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447800"/>
            <a:ext cx="7138763" cy="4724400"/>
          </a:xfrm>
          <a:prstGeom prst="rect">
            <a:avLst/>
          </a:prstGeom>
        </p:spPr>
      </p:pic>
      <p:sp>
        <p:nvSpPr>
          <p:cNvPr id="7" name="TextBox 6">
            <a:extLst>
              <a:ext uri="{FF2B5EF4-FFF2-40B4-BE49-F238E27FC236}">
                <a16:creationId xmlns:a16="http://schemas.microsoft.com/office/drawing/2014/main" id="{DC3B5746-EACA-CE12-60DA-C0BA99475A0B}"/>
              </a:ext>
            </a:extLst>
          </p:cNvPr>
          <p:cNvSpPr txBox="1"/>
          <p:nvPr/>
        </p:nvSpPr>
        <p:spPr bwMode="auto">
          <a:xfrm>
            <a:off x="457200" y="6255079"/>
            <a:ext cx="6432274" cy="338554"/>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spAutoFit/>
          </a:bodyPr>
          <a:lstStyle/>
          <a:p>
            <a:r>
              <a:rPr lang="en-US" sz="1600" b="1" i="1" dirty="0"/>
              <a:t>Reflects combined experience of IL SERS, IL SURS, IL TRS and IMRF</a:t>
            </a:r>
          </a:p>
        </p:txBody>
      </p:sp>
    </p:spTree>
    <p:extLst>
      <p:ext uri="{BB962C8B-B14F-4D97-AF65-F5344CB8AC3E}">
        <p14:creationId xmlns:p14="http://schemas.microsoft.com/office/powerpoint/2010/main" val="17781417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65FD9C-2FB6-44FB-9CF1-E96143F2DA97}"/>
              </a:ext>
            </a:extLst>
          </p:cNvPr>
          <p:cNvSpPr>
            <a:spLocks noGrp="1"/>
          </p:cNvSpPr>
          <p:nvPr>
            <p:ph type="title"/>
          </p:nvPr>
        </p:nvSpPr>
        <p:spPr>
          <a:xfrm>
            <a:off x="685800" y="381000"/>
            <a:ext cx="7696200" cy="914400"/>
          </a:xfrm>
        </p:spPr>
        <p:txBody>
          <a:bodyPr/>
          <a:lstStyle/>
          <a:p>
            <a:pPr algn="ctr"/>
            <a:r>
              <a:rPr lang="en-US" sz="3200" dirty="0"/>
              <a:t>Distribution of Contributions Paid as a Percentage of Actuarially Recommended Rates, by State, FY 01 to FY 21</a:t>
            </a:r>
          </a:p>
        </p:txBody>
      </p:sp>
      <p:sp>
        <p:nvSpPr>
          <p:cNvPr id="2" name="Oval 1">
            <a:extLst>
              <a:ext uri="{FF2B5EF4-FFF2-40B4-BE49-F238E27FC236}">
                <a16:creationId xmlns:a16="http://schemas.microsoft.com/office/drawing/2014/main" id="{5BBAEB5D-E134-EAE9-C48F-4D0641B89DA8}"/>
              </a:ext>
            </a:extLst>
          </p:cNvPr>
          <p:cNvSpPr/>
          <p:nvPr/>
        </p:nvSpPr>
        <p:spPr>
          <a:xfrm>
            <a:off x="4457700" y="5867400"/>
            <a:ext cx="266700" cy="445312"/>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6" descr="Background pattern&#10;&#10;Description automatically generated">
            <a:extLst>
              <a:ext uri="{FF2B5EF4-FFF2-40B4-BE49-F238E27FC236}">
                <a16:creationId xmlns:a16="http://schemas.microsoft.com/office/drawing/2014/main" id="{6E97595A-025F-0CDF-17BB-3B6DC2E73BB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1664512"/>
            <a:ext cx="7178687" cy="4648200"/>
          </a:xfrm>
        </p:spPr>
      </p:pic>
      <p:sp>
        <p:nvSpPr>
          <p:cNvPr id="9" name="Oval 8">
            <a:extLst>
              <a:ext uri="{FF2B5EF4-FFF2-40B4-BE49-F238E27FC236}">
                <a16:creationId xmlns:a16="http://schemas.microsoft.com/office/drawing/2014/main" id="{A8042117-4264-349D-2CE7-58FC96B75158}"/>
              </a:ext>
            </a:extLst>
          </p:cNvPr>
          <p:cNvSpPr/>
          <p:nvPr/>
        </p:nvSpPr>
        <p:spPr>
          <a:xfrm>
            <a:off x="1282622" y="5918718"/>
            <a:ext cx="242129" cy="445312"/>
          </a:xfrm>
          <a:prstGeom prst="ellipse">
            <a:avLst/>
          </a:prstGeom>
          <a:noFill/>
          <a:ln w="19050">
            <a:solidFill>
              <a:srgbClr val="B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FCE3017-46B2-14E9-0895-B590ED0E0425}"/>
              </a:ext>
            </a:extLst>
          </p:cNvPr>
          <p:cNvSpPr txBox="1"/>
          <p:nvPr/>
        </p:nvSpPr>
        <p:spPr>
          <a:xfrm>
            <a:off x="254926" y="6287830"/>
            <a:ext cx="1707519" cy="523220"/>
          </a:xfrm>
          <a:prstGeom prst="rect">
            <a:avLst/>
          </a:prstGeom>
          <a:noFill/>
        </p:spPr>
        <p:txBody>
          <a:bodyPr wrap="none" rtlCol="0">
            <a:spAutoFit/>
          </a:bodyPr>
          <a:lstStyle/>
          <a:p>
            <a:r>
              <a:rPr lang="en-US" sz="1400" b="1" dirty="0"/>
              <a:t>Public Fund Survey</a:t>
            </a:r>
          </a:p>
          <a:p>
            <a:r>
              <a:rPr lang="en-US" sz="1400" b="1" dirty="0"/>
              <a:t>Nov-22</a:t>
            </a:r>
          </a:p>
        </p:txBody>
      </p:sp>
      <p:sp>
        <p:nvSpPr>
          <p:cNvPr id="4" name="Arrow: Down 3">
            <a:extLst>
              <a:ext uri="{FF2B5EF4-FFF2-40B4-BE49-F238E27FC236}">
                <a16:creationId xmlns:a16="http://schemas.microsoft.com/office/drawing/2014/main" id="{9484049E-04E3-6DA3-698E-69EBDAA2CAC6}"/>
              </a:ext>
            </a:extLst>
          </p:cNvPr>
          <p:cNvSpPr/>
          <p:nvPr/>
        </p:nvSpPr>
        <p:spPr>
          <a:xfrm>
            <a:off x="1355713" y="2721323"/>
            <a:ext cx="95949" cy="304800"/>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EE20CBC-F436-B6D5-B3E1-76DF4D3AFEFF}"/>
              </a:ext>
            </a:extLst>
          </p:cNvPr>
          <p:cNvSpPr txBox="1"/>
          <p:nvPr/>
        </p:nvSpPr>
        <p:spPr bwMode="auto">
          <a:xfrm>
            <a:off x="1219200" y="2438400"/>
            <a:ext cx="401072" cy="338554"/>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spAutoFit/>
          </a:bodyPr>
          <a:lstStyle/>
          <a:p>
            <a:r>
              <a:rPr lang="en-US" sz="1600" b="1" dirty="0">
                <a:solidFill>
                  <a:srgbClr val="C00000"/>
                </a:solidFill>
              </a:rPr>
              <a:t>IL</a:t>
            </a:r>
          </a:p>
        </p:txBody>
      </p:sp>
    </p:spTree>
    <p:extLst>
      <p:ext uri="{BB962C8B-B14F-4D97-AF65-F5344CB8AC3E}">
        <p14:creationId xmlns:p14="http://schemas.microsoft.com/office/powerpoint/2010/main" val="1932723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Chart, histogram&#10;&#10;Description automatically generated">
            <a:extLst>
              <a:ext uri="{FF2B5EF4-FFF2-40B4-BE49-F238E27FC236}">
                <a16:creationId xmlns:a16="http://schemas.microsoft.com/office/drawing/2014/main" id="{154620DD-5499-1510-E817-7C8F3D092FE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544084"/>
            <a:ext cx="7315200" cy="4780516"/>
          </a:xfrm>
        </p:spPr>
      </p:pic>
      <p:sp>
        <p:nvSpPr>
          <p:cNvPr id="3" name="Title 2">
            <a:extLst>
              <a:ext uri="{FF2B5EF4-FFF2-40B4-BE49-F238E27FC236}">
                <a16:creationId xmlns:a16="http://schemas.microsoft.com/office/drawing/2014/main" id="{12352058-DDE5-92C0-5C03-9C3A2261599E}"/>
              </a:ext>
            </a:extLst>
          </p:cNvPr>
          <p:cNvSpPr>
            <a:spLocks noGrp="1"/>
          </p:cNvSpPr>
          <p:nvPr>
            <p:ph type="title"/>
          </p:nvPr>
        </p:nvSpPr>
        <p:spPr>
          <a:xfrm>
            <a:off x="304800" y="76200"/>
            <a:ext cx="8382000" cy="1467884"/>
          </a:xfrm>
        </p:spPr>
        <p:txBody>
          <a:bodyPr/>
          <a:lstStyle/>
          <a:p>
            <a:r>
              <a:rPr lang="en-US" sz="3200" dirty="0"/>
              <a:t>Inflation-Adjusted Spending on Public Pensions by States &amp; Local Government</a:t>
            </a:r>
            <a:br>
              <a:rPr lang="en-US" sz="3200" dirty="0"/>
            </a:br>
            <a:r>
              <a:rPr lang="en-US" sz="3200" dirty="0"/>
              <a:t>1992 to 2021</a:t>
            </a:r>
          </a:p>
        </p:txBody>
      </p:sp>
      <p:sp>
        <p:nvSpPr>
          <p:cNvPr id="2" name="TextBox 1">
            <a:extLst>
              <a:ext uri="{FF2B5EF4-FFF2-40B4-BE49-F238E27FC236}">
                <a16:creationId xmlns:a16="http://schemas.microsoft.com/office/drawing/2014/main" id="{32A08650-C37F-C44F-A5E3-FE1DD54ED8F6}"/>
              </a:ext>
            </a:extLst>
          </p:cNvPr>
          <p:cNvSpPr txBox="1"/>
          <p:nvPr/>
        </p:nvSpPr>
        <p:spPr bwMode="auto">
          <a:xfrm>
            <a:off x="3810000" y="2133600"/>
            <a:ext cx="2279214" cy="369332"/>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spAutoFit/>
          </a:bodyPr>
          <a:lstStyle/>
          <a:p>
            <a:r>
              <a:rPr lang="en-US" sz="1800" b="1" dirty="0">
                <a:solidFill>
                  <a:srgbClr val="C00000"/>
                </a:solidFill>
              </a:rPr>
              <a:t>Illinois FY 20: 10.6%</a:t>
            </a:r>
          </a:p>
        </p:txBody>
      </p:sp>
    </p:spTree>
    <p:extLst>
      <p:ext uri="{BB962C8B-B14F-4D97-AF65-F5344CB8AC3E}">
        <p14:creationId xmlns:p14="http://schemas.microsoft.com/office/powerpoint/2010/main" val="29123549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771E02-EF8F-F9B2-AE9C-55DAF46D1AE6}"/>
              </a:ext>
            </a:extLst>
          </p:cNvPr>
          <p:cNvSpPr>
            <a:spLocks noGrp="1"/>
          </p:cNvSpPr>
          <p:nvPr>
            <p:ph type="title"/>
          </p:nvPr>
        </p:nvSpPr>
        <p:spPr>
          <a:xfrm>
            <a:off x="304800" y="0"/>
            <a:ext cx="8382000" cy="1219200"/>
          </a:xfrm>
        </p:spPr>
        <p:txBody>
          <a:bodyPr/>
          <a:lstStyle/>
          <a:p>
            <a:r>
              <a:rPr lang="en-US" dirty="0"/>
              <a:t>Spending on Pensions in Illinois</a:t>
            </a:r>
            <a:br>
              <a:rPr lang="en-US" dirty="0"/>
            </a:br>
            <a:r>
              <a:rPr lang="en-US" dirty="0"/>
              <a:t>in $ and as a % of All Spending</a:t>
            </a:r>
          </a:p>
        </p:txBody>
      </p:sp>
      <p:pic>
        <p:nvPicPr>
          <p:cNvPr id="7" name="Content Placeholder 6" descr="A graph with a line going up&#10;&#10;Description automatically generated">
            <a:extLst>
              <a:ext uri="{FF2B5EF4-FFF2-40B4-BE49-F238E27FC236}">
                <a16:creationId xmlns:a16="http://schemas.microsoft.com/office/drawing/2014/main" id="{D228ED83-31B3-E27E-7A0E-E8F6E1B3912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0" y="1295400"/>
            <a:ext cx="6400800" cy="4965861"/>
          </a:xfrm>
        </p:spPr>
      </p:pic>
      <p:sp>
        <p:nvSpPr>
          <p:cNvPr id="8" name="TextBox 7">
            <a:extLst>
              <a:ext uri="{FF2B5EF4-FFF2-40B4-BE49-F238E27FC236}">
                <a16:creationId xmlns:a16="http://schemas.microsoft.com/office/drawing/2014/main" id="{687589A8-BABC-4829-01B4-51F8291BFE6B}"/>
              </a:ext>
            </a:extLst>
          </p:cNvPr>
          <p:cNvSpPr txBox="1"/>
          <p:nvPr/>
        </p:nvSpPr>
        <p:spPr bwMode="auto">
          <a:xfrm>
            <a:off x="685800" y="6297878"/>
            <a:ext cx="4966360" cy="523220"/>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spAutoFit/>
          </a:bodyPr>
          <a:lstStyle/>
          <a:p>
            <a:r>
              <a:rPr lang="en-US" sz="1400" b="1" dirty="0">
                <a:solidFill>
                  <a:schemeClr val="tx2"/>
                </a:solidFill>
              </a:rPr>
              <a:t>% spending reflects all public pensions in the state; $ spending</a:t>
            </a:r>
          </a:p>
          <a:p>
            <a:r>
              <a:rPr lang="en-US" sz="1400" b="1" dirty="0">
                <a:solidFill>
                  <a:schemeClr val="tx2"/>
                </a:solidFill>
              </a:rPr>
              <a:t>reflects IMRF, SERS, TRS, and SURS</a:t>
            </a:r>
          </a:p>
        </p:txBody>
      </p:sp>
    </p:spTree>
    <p:extLst>
      <p:ext uri="{BB962C8B-B14F-4D97-AF65-F5344CB8AC3E}">
        <p14:creationId xmlns:p14="http://schemas.microsoft.com/office/powerpoint/2010/main" val="34708028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464"/>
            <a:ext cx="8229600" cy="1000536"/>
          </a:xfrm>
        </p:spPr>
        <p:txBody>
          <a:bodyPr>
            <a:normAutofit fontScale="90000"/>
          </a:bodyPr>
          <a:lstStyle/>
          <a:p>
            <a:pPr algn="ctr"/>
            <a:r>
              <a:rPr lang="en-US" sz="3600" b="1" dirty="0">
                <a:solidFill>
                  <a:srgbClr val="C00000"/>
                </a:solidFill>
              </a:rPr>
              <a:t>Median Contribution Rates</a:t>
            </a:r>
            <a:br>
              <a:rPr lang="en-US" sz="3600" b="1" dirty="0">
                <a:solidFill>
                  <a:srgbClr val="C00000"/>
                </a:solidFill>
              </a:rPr>
            </a:br>
            <a:r>
              <a:rPr lang="en-US" sz="3100" b="1" dirty="0">
                <a:solidFill>
                  <a:srgbClr val="C00000"/>
                </a:solidFill>
              </a:rPr>
              <a:t>Social Security-Eligible</a:t>
            </a:r>
            <a:endParaRPr lang="en-US" sz="3600" b="1" dirty="0">
              <a:solidFill>
                <a:srgbClr val="C00000"/>
              </a:solidFill>
            </a:endParaRPr>
          </a:p>
        </p:txBody>
      </p:sp>
      <p:sp>
        <p:nvSpPr>
          <p:cNvPr id="3" name="TextBox 2">
            <a:extLst>
              <a:ext uri="{FF2B5EF4-FFF2-40B4-BE49-F238E27FC236}">
                <a16:creationId xmlns:a16="http://schemas.microsoft.com/office/drawing/2014/main" id="{DD27A886-F117-48C1-BB1E-BE1839819B0E}"/>
              </a:ext>
            </a:extLst>
          </p:cNvPr>
          <p:cNvSpPr txBox="1"/>
          <p:nvPr/>
        </p:nvSpPr>
        <p:spPr>
          <a:xfrm>
            <a:off x="927703" y="6130761"/>
            <a:ext cx="7467600" cy="584775"/>
          </a:xfrm>
          <a:prstGeom prst="rect">
            <a:avLst/>
          </a:prstGeom>
          <a:noFill/>
        </p:spPr>
        <p:txBody>
          <a:bodyPr wrap="square" rtlCol="0">
            <a:spAutoFit/>
          </a:bodyPr>
          <a:lstStyle/>
          <a:p>
            <a:r>
              <a:rPr lang="en-US" sz="1600" b="1" i="1" dirty="0">
                <a:solidFill>
                  <a:schemeClr val="tx1">
                    <a:lumMod val="50000"/>
                    <a:lumOff val="50000"/>
                  </a:schemeClr>
                </a:solidFill>
              </a:rPr>
              <a:t>Contribution rates reflected here are those for general employees and public school teachers and predominantly exclude rates for public safety personnel</a:t>
            </a:r>
          </a:p>
        </p:txBody>
      </p:sp>
      <p:pic>
        <p:nvPicPr>
          <p:cNvPr id="6" name="Picture 5" descr="A graph of a graph showing the number of employees with social security&#10;&#10;Description automatically generated">
            <a:extLst>
              <a:ext uri="{FF2B5EF4-FFF2-40B4-BE49-F238E27FC236}">
                <a16:creationId xmlns:a16="http://schemas.microsoft.com/office/drawing/2014/main" id="{1ED99347-80D1-AAA9-1E01-440BD393C7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697" y="1363824"/>
            <a:ext cx="5420634" cy="4759161"/>
          </a:xfrm>
          <a:prstGeom prst="rect">
            <a:avLst/>
          </a:prstGeom>
        </p:spPr>
      </p:pic>
      <p:sp>
        <p:nvSpPr>
          <p:cNvPr id="4" name="TextBox 3">
            <a:extLst>
              <a:ext uri="{FF2B5EF4-FFF2-40B4-BE49-F238E27FC236}">
                <a16:creationId xmlns:a16="http://schemas.microsoft.com/office/drawing/2014/main" id="{68E25B6C-57D1-D69D-C22D-56934B51B639}"/>
              </a:ext>
            </a:extLst>
          </p:cNvPr>
          <p:cNvSpPr txBox="1"/>
          <p:nvPr/>
        </p:nvSpPr>
        <p:spPr bwMode="auto">
          <a:xfrm>
            <a:off x="6853335" y="3935117"/>
            <a:ext cx="1313180" cy="584775"/>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spAutoFit/>
          </a:bodyPr>
          <a:lstStyle/>
          <a:p>
            <a:r>
              <a:rPr lang="en-US" sz="1600" b="1" dirty="0">
                <a:solidFill>
                  <a:srgbClr val="B00000"/>
                </a:solidFill>
              </a:rPr>
              <a:t>IMRF: 4.5%</a:t>
            </a:r>
          </a:p>
          <a:p>
            <a:r>
              <a:rPr lang="en-US" sz="1600" b="1" dirty="0">
                <a:solidFill>
                  <a:srgbClr val="B00000"/>
                </a:solidFill>
              </a:rPr>
              <a:t>SERS: 4.0%</a:t>
            </a:r>
          </a:p>
        </p:txBody>
      </p:sp>
      <p:sp>
        <p:nvSpPr>
          <p:cNvPr id="5" name="TextBox 4">
            <a:extLst>
              <a:ext uri="{FF2B5EF4-FFF2-40B4-BE49-F238E27FC236}">
                <a16:creationId xmlns:a16="http://schemas.microsoft.com/office/drawing/2014/main" id="{B3D390F5-2754-A802-C297-8D1693279306}"/>
              </a:ext>
            </a:extLst>
          </p:cNvPr>
          <p:cNvSpPr txBox="1"/>
          <p:nvPr/>
        </p:nvSpPr>
        <p:spPr bwMode="auto">
          <a:xfrm>
            <a:off x="6858000" y="2133600"/>
            <a:ext cx="1483098" cy="584775"/>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spAutoFit/>
          </a:bodyPr>
          <a:lstStyle/>
          <a:p>
            <a:r>
              <a:rPr lang="en-US" sz="1600" b="1" dirty="0">
                <a:solidFill>
                  <a:srgbClr val="003399"/>
                </a:solidFill>
              </a:rPr>
              <a:t>IMRF: 9.73%</a:t>
            </a:r>
          </a:p>
          <a:p>
            <a:r>
              <a:rPr lang="en-US" sz="1600" b="1" dirty="0">
                <a:solidFill>
                  <a:srgbClr val="003399"/>
                </a:solidFill>
              </a:rPr>
              <a:t>SERS: 55.45%</a:t>
            </a:r>
          </a:p>
        </p:txBody>
      </p:sp>
      <p:sp>
        <p:nvSpPr>
          <p:cNvPr id="7" name="TextBox 6">
            <a:extLst>
              <a:ext uri="{FF2B5EF4-FFF2-40B4-BE49-F238E27FC236}">
                <a16:creationId xmlns:a16="http://schemas.microsoft.com/office/drawing/2014/main" id="{61C418FF-5F6E-5E1A-A2A3-2726AB1BA7BE}"/>
              </a:ext>
            </a:extLst>
          </p:cNvPr>
          <p:cNvSpPr txBox="1"/>
          <p:nvPr/>
        </p:nvSpPr>
        <p:spPr bwMode="auto">
          <a:xfrm>
            <a:off x="6819159" y="1566705"/>
            <a:ext cx="1381532" cy="369332"/>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spAutoFit/>
          </a:bodyPr>
          <a:lstStyle/>
          <a:p>
            <a:pPr algn="ctr"/>
            <a:r>
              <a:rPr lang="en-US" sz="1800" b="1" u="sng" dirty="0"/>
              <a:t>FY 22 Rates</a:t>
            </a:r>
          </a:p>
        </p:txBody>
      </p:sp>
    </p:spTree>
    <p:extLst>
      <p:ext uri="{BB962C8B-B14F-4D97-AF65-F5344CB8AC3E}">
        <p14:creationId xmlns:p14="http://schemas.microsoft.com/office/powerpoint/2010/main" val="25345755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0062"/>
            <a:ext cx="8229600" cy="868362"/>
          </a:xfrm>
        </p:spPr>
        <p:txBody>
          <a:bodyPr>
            <a:normAutofit fontScale="90000"/>
          </a:bodyPr>
          <a:lstStyle/>
          <a:p>
            <a:pPr algn="ctr"/>
            <a:r>
              <a:rPr lang="en-US" sz="3600" b="1" dirty="0">
                <a:solidFill>
                  <a:srgbClr val="C00000"/>
                </a:solidFill>
              </a:rPr>
              <a:t>Median Contribution Rates</a:t>
            </a:r>
            <a:br>
              <a:rPr lang="en-US" sz="3600" b="1" dirty="0">
                <a:solidFill>
                  <a:srgbClr val="C00000"/>
                </a:solidFill>
              </a:rPr>
            </a:br>
            <a:r>
              <a:rPr lang="en-US" sz="3600" b="1" dirty="0">
                <a:solidFill>
                  <a:srgbClr val="C00000"/>
                </a:solidFill>
              </a:rPr>
              <a:t>Employee and Employer</a:t>
            </a:r>
            <a:br>
              <a:rPr lang="en-US" sz="3600" b="1" dirty="0">
                <a:solidFill>
                  <a:srgbClr val="C00000"/>
                </a:solidFill>
              </a:rPr>
            </a:br>
            <a:r>
              <a:rPr lang="en-US" sz="3100" b="1" dirty="0">
                <a:solidFill>
                  <a:srgbClr val="C00000"/>
                </a:solidFill>
              </a:rPr>
              <a:t>Social Security-Ineligible</a:t>
            </a:r>
            <a:endParaRPr lang="en-US" sz="3600" b="1" dirty="0">
              <a:solidFill>
                <a:srgbClr val="C00000"/>
              </a:solidFill>
            </a:endParaRPr>
          </a:p>
        </p:txBody>
      </p:sp>
      <p:sp>
        <p:nvSpPr>
          <p:cNvPr id="3" name="TextBox 2">
            <a:extLst>
              <a:ext uri="{FF2B5EF4-FFF2-40B4-BE49-F238E27FC236}">
                <a16:creationId xmlns:a16="http://schemas.microsoft.com/office/drawing/2014/main" id="{DD27A886-F117-48C1-BB1E-BE1839819B0E}"/>
              </a:ext>
            </a:extLst>
          </p:cNvPr>
          <p:cNvSpPr txBox="1"/>
          <p:nvPr/>
        </p:nvSpPr>
        <p:spPr>
          <a:xfrm>
            <a:off x="927703" y="6130761"/>
            <a:ext cx="7467600" cy="584775"/>
          </a:xfrm>
          <a:prstGeom prst="rect">
            <a:avLst/>
          </a:prstGeom>
          <a:noFill/>
        </p:spPr>
        <p:txBody>
          <a:bodyPr wrap="square" rtlCol="0">
            <a:spAutoFit/>
          </a:bodyPr>
          <a:lstStyle/>
          <a:p>
            <a:r>
              <a:rPr lang="en-US" sz="1600" b="1" i="1" dirty="0">
                <a:solidFill>
                  <a:schemeClr val="tx1">
                    <a:lumMod val="50000"/>
                    <a:lumOff val="50000"/>
                  </a:schemeClr>
                </a:solidFill>
              </a:rPr>
              <a:t>Contribution rates reflected here are those for general employees and public school teachers and predominantly exclude rates for public safety personnel</a:t>
            </a:r>
          </a:p>
        </p:txBody>
      </p:sp>
      <p:pic>
        <p:nvPicPr>
          <p:cNvPr id="8" name="Picture 7" descr="A graph showing the number of employees and social security&#10;&#10;Description automatically generated">
            <a:extLst>
              <a:ext uri="{FF2B5EF4-FFF2-40B4-BE49-F238E27FC236}">
                <a16:creationId xmlns:a16="http://schemas.microsoft.com/office/drawing/2014/main" id="{0926743C-0B3F-19DB-EC03-C74A76CBAC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430" y="1893474"/>
            <a:ext cx="5377170" cy="4108997"/>
          </a:xfrm>
          <a:prstGeom prst="rect">
            <a:avLst/>
          </a:prstGeom>
        </p:spPr>
      </p:pic>
      <p:sp>
        <p:nvSpPr>
          <p:cNvPr id="4" name="TextBox 3">
            <a:extLst>
              <a:ext uri="{FF2B5EF4-FFF2-40B4-BE49-F238E27FC236}">
                <a16:creationId xmlns:a16="http://schemas.microsoft.com/office/drawing/2014/main" id="{E1229028-9AA8-4C46-7045-3D5BB171E0DF}"/>
              </a:ext>
            </a:extLst>
          </p:cNvPr>
          <p:cNvSpPr txBox="1"/>
          <p:nvPr/>
        </p:nvSpPr>
        <p:spPr bwMode="auto">
          <a:xfrm>
            <a:off x="6858000" y="2286000"/>
            <a:ext cx="1381532" cy="369332"/>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spAutoFit/>
          </a:bodyPr>
          <a:lstStyle/>
          <a:p>
            <a:r>
              <a:rPr lang="en-US" sz="1800" b="1" u="sng" dirty="0"/>
              <a:t>FY 22 Rates</a:t>
            </a:r>
          </a:p>
        </p:txBody>
      </p:sp>
      <p:sp>
        <p:nvSpPr>
          <p:cNvPr id="5" name="TextBox 4">
            <a:extLst>
              <a:ext uri="{FF2B5EF4-FFF2-40B4-BE49-F238E27FC236}">
                <a16:creationId xmlns:a16="http://schemas.microsoft.com/office/drawing/2014/main" id="{4B3F68C0-FA05-BCAC-76A2-12DFFCD99DA8}"/>
              </a:ext>
            </a:extLst>
          </p:cNvPr>
          <p:cNvSpPr txBox="1"/>
          <p:nvPr/>
        </p:nvSpPr>
        <p:spPr bwMode="auto">
          <a:xfrm>
            <a:off x="6858000" y="2844225"/>
            <a:ext cx="1750672" cy="584775"/>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spAutoFit/>
          </a:bodyPr>
          <a:lstStyle/>
          <a:p>
            <a:r>
              <a:rPr lang="en-US" sz="1600" b="1" dirty="0">
                <a:solidFill>
                  <a:srgbClr val="003399"/>
                </a:solidFill>
              </a:rPr>
              <a:t>IL TRS: 51.4%</a:t>
            </a:r>
          </a:p>
          <a:p>
            <a:r>
              <a:rPr lang="en-US" sz="1600" b="1" dirty="0">
                <a:solidFill>
                  <a:srgbClr val="003399"/>
                </a:solidFill>
              </a:rPr>
              <a:t>IL SURS: 59.12%</a:t>
            </a:r>
          </a:p>
        </p:txBody>
      </p:sp>
      <p:sp>
        <p:nvSpPr>
          <p:cNvPr id="7" name="TextBox 6">
            <a:extLst>
              <a:ext uri="{FF2B5EF4-FFF2-40B4-BE49-F238E27FC236}">
                <a16:creationId xmlns:a16="http://schemas.microsoft.com/office/drawing/2014/main" id="{011837F0-CA5B-AA34-6ECF-6BEC438ED4A6}"/>
              </a:ext>
            </a:extLst>
          </p:cNvPr>
          <p:cNvSpPr txBox="1"/>
          <p:nvPr/>
        </p:nvSpPr>
        <p:spPr bwMode="auto">
          <a:xfrm>
            <a:off x="6858000" y="4180595"/>
            <a:ext cx="1545488" cy="830997"/>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spAutoFit/>
          </a:bodyPr>
          <a:lstStyle/>
          <a:p>
            <a:r>
              <a:rPr lang="en-US" sz="1600" b="1" dirty="0">
                <a:solidFill>
                  <a:srgbClr val="C00000"/>
                </a:solidFill>
              </a:rPr>
              <a:t>IL SERS: 8.0%</a:t>
            </a:r>
          </a:p>
          <a:p>
            <a:r>
              <a:rPr lang="en-US" sz="1600" b="1" dirty="0">
                <a:solidFill>
                  <a:srgbClr val="C00000"/>
                </a:solidFill>
              </a:rPr>
              <a:t>IL SURS: 8.0%</a:t>
            </a:r>
          </a:p>
          <a:p>
            <a:r>
              <a:rPr lang="en-US" sz="1600" b="1" dirty="0">
                <a:solidFill>
                  <a:srgbClr val="C00000"/>
                </a:solidFill>
              </a:rPr>
              <a:t>IL TRS: 9.0%</a:t>
            </a:r>
          </a:p>
        </p:txBody>
      </p:sp>
    </p:spTree>
    <p:extLst>
      <p:ext uri="{BB962C8B-B14F-4D97-AF65-F5344CB8AC3E}">
        <p14:creationId xmlns:p14="http://schemas.microsoft.com/office/powerpoint/2010/main" val="3818277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Relative Change in Private and </a:t>
            </a:r>
            <a:br>
              <a:rPr lang="en-US" sz="3200" dirty="0"/>
            </a:br>
            <a:r>
              <a:rPr lang="en-US" sz="3200" dirty="0"/>
              <a:t>State and Local Employment since 2007</a:t>
            </a:r>
          </a:p>
        </p:txBody>
      </p:sp>
      <p:sp>
        <p:nvSpPr>
          <p:cNvPr id="6" name="TextBox 5"/>
          <p:cNvSpPr txBox="1"/>
          <p:nvPr/>
        </p:nvSpPr>
        <p:spPr bwMode="auto">
          <a:xfrm>
            <a:off x="0" y="6488668"/>
            <a:ext cx="3044808" cy="369332"/>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spAutoFit/>
          </a:bodyPr>
          <a:lstStyle/>
          <a:p>
            <a:r>
              <a:rPr lang="en-US" sz="1800" b="1" dirty="0">
                <a:solidFill>
                  <a:srgbClr val="C00000"/>
                </a:solidFill>
              </a:rPr>
              <a:t>U.S. Bureau of Labor Statistics</a:t>
            </a:r>
          </a:p>
        </p:txBody>
      </p:sp>
      <p:pic>
        <p:nvPicPr>
          <p:cNvPr id="4" name="Picture 3" descr="A graph of a number of data&#10;&#10;Description automatically generated with medium confidence">
            <a:extLst>
              <a:ext uri="{FF2B5EF4-FFF2-40B4-BE49-F238E27FC236}">
                <a16:creationId xmlns:a16="http://schemas.microsoft.com/office/drawing/2014/main" id="{D060B44E-98FD-CE37-3344-D9E2F399EB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447800"/>
            <a:ext cx="6924522" cy="4724400"/>
          </a:xfrm>
          <a:prstGeom prst="rect">
            <a:avLst/>
          </a:prstGeom>
        </p:spPr>
      </p:pic>
    </p:spTree>
    <p:extLst>
      <p:ext uri="{BB962C8B-B14F-4D97-AF65-F5344CB8AC3E}">
        <p14:creationId xmlns:p14="http://schemas.microsoft.com/office/powerpoint/2010/main" val="14550997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Relative Change in</a:t>
            </a:r>
            <a:br>
              <a:rPr lang="en-US" sz="3200" dirty="0"/>
            </a:br>
            <a:r>
              <a:rPr lang="en-US" sz="3200" dirty="0"/>
              <a:t>State and Local Employment since 2007</a:t>
            </a:r>
          </a:p>
        </p:txBody>
      </p:sp>
      <p:sp>
        <p:nvSpPr>
          <p:cNvPr id="6" name="TextBox 5"/>
          <p:cNvSpPr txBox="1"/>
          <p:nvPr/>
        </p:nvSpPr>
        <p:spPr bwMode="auto">
          <a:xfrm>
            <a:off x="0" y="6488668"/>
            <a:ext cx="3044808" cy="369332"/>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spAutoFit/>
          </a:bodyPr>
          <a:lstStyle/>
          <a:p>
            <a:r>
              <a:rPr lang="en-US" sz="1800" b="1" dirty="0">
                <a:solidFill>
                  <a:srgbClr val="C00000"/>
                </a:solidFill>
              </a:rPr>
              <a:t>U.S. Bureau of Labor Statistics</a:t>
            </a:r>
          </a:p>
        </p:txBody>
      </p:sp>
      <p:pic>
        <p:nvPicPr>
          <p:cNvPr id="5" name="Picture 4" descr="A graph of a graph showing the number of data&#10;&#10;Description automatically generated with medium confidence">
            <a:extLst>
              <a:ext uri="{FF2B5EF4-FFF2-40B4-BE49-F238E27FC236}">
                <a16:creationId xmlns:a16="http://schemas.microsoft.com/office/drawing/2014/main" id="{83186C20-EF24-0547-FD4E-86519E79E2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285764"/>
            <a:ext cx="7162800" cy="4815627"/>
          </a:xfrm>
          <a:prstGeom prst="rect">
            <a:avLst/>
          </a:prstGeom>
        </p:spPr>
      </p:pic>
    </p:spTree>
    <p:extLst>
      <p:ext uri="{BB962C8B-B14F-4D97-AF65-F5344CB8AC3E}">
        <p14:creationId xmlns:p14="http://schemas.microsoft.com/office/powerpoint/2010/main" val="9435893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04800" y="228600"/>
            <a:ext cx="8534400" cy="914401"/>
          </a:xfrm>
        </p:spPr>
        <p:txBody>
          <a:bodyPr/>
          <a:lstStyle/>
          <a:p>
            <a:pPr eaLnBrk="1" hangingPunct="1">
              <a:lnSpc>
                <a:spcPct val="80000"/>
              </a:lnSpc>
            </a:pPr>
            <a:r>
              <a:rPr lang="en-US" sz="3200" dirty="0">
                <a:latin typeface="Hypatia Sans Pro Semibold"/>
              </a:rPr>
              <a:t>Monthly change in general state and local government employment since 2007</a:t>
            </a:r>
            <a:endParaRPr lang="en-US" sz="3200" dirty="0">
              <a:solidFill>
                <a:srgbClr val="C41230"/>
              </a:solidFill>
              <a:latin typeface="Hypatia Sans Pro Semibold"/>
            </a:endParaRPr>
          </a:p>
        </p:txBody>
      </p:sp>
      <p:pic>
        <p:nvPicPr>
          <p:cNvPr id="6" name="Content Placeholder 5" descr="A graph of the state of the state&#10;&#10;Description automatically generated with medium confidence">
            <a:extLst>
              <a:ext uri="{FF2B5EF4-FFF2-40B4-BE49-F238E27FC236}">
                <a16:creationId xmlns:a16="http://schemas.microsoft.com/office/drawing/2014/main" id="{5CE3AC80-48CC-824B-F832-CDE1FAF40F0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1447800"/>
            <a:ext cx="7389022" cy="4953000"/>
          </a:xfrm>
        </p:spPr>
      </p:pic>
    </p:spTree>
    <p:extLst>
      <p:ext uri="{BB962C8B-B14F-4D97-AF65-F5344CB8AC3E}">
        <p14:creationId xmlns:p14="http://schemas.microsoft.com/office/powerpoint/2010/main" val="30879067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52400" y="228600"/>
            <a:ext cx="8839200" cy="914401"/>
          </a:xfrm>
        </p:spPr>
        <p:txBody>
          <a:bodyPr/>
          <a:lstStyle/>
          <a:p>
            <a:pPr eaLnBrk="1" hangingPunct="1">
              <a:lnSpc>
                <a:spcPct val="80000"/>
              </a:lnSpc>
            </a:pPr>
            <a:r>
              <a:rPr lang="en-US" sz="3200" dirty="0">
                <a:latin typeface="Hypatia Sans Pro Semibold"/>
              </a:rPr>
              <a:t>Monthly change in state &amp; local government education employment since 2007</a:t>
            </a:r>
            <a:endParaRPr lang="en-US" sz="3200" dirty="0">
              <a:solidFill>
                <a:srgbClr val="C41230"/>
              </a:solidFill>
              <a:latin typeface="Hypatia Sans Pro Semibold"/>
            </a:endParaRPr>
          </a:p>
        </p:txBody>
      </p:sp>
      <p:pic>
        <p:nvPicPr>
          <p:cNvPr id="6" name="Content Placeholder 5" descr="A graph of a graph showing the state and education employees&#10;&#10;Description automatically generated with medium confidence">
            <a:extLst>
              <a:ext uri="{FF2B5EF4-FFF2-40B4-BE49-F238E27FC236}">
                <a16:creationId xmlns:a16="http://schemas.microsoft.com/office/drawing/2014/main" id="{DAB119D9-CE83-BB91-3C68-A4ECD5CB497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1524000"/>
            <a:ext cx="6924025" cy="4648200"/>
          </a:xfrm>
        </p:spPr>
      </p:pic>
    </p:spTree>
    <p:extLst>
      <p:ext uri="{BB962C8B-B14F-4D97-AF65-F5344CB8AC3E}">
        <p14:creationId xmlns:p14="http://schemas.microsoft.com/office/powerpoint/2010/main" val="3434199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304800"/>
            <a:ext cx="8077200" cy="609600"/>
          </a:xfrm>
        </p:spPr>
        <p:txBody>
          <a:bodyPr/>
          <a:lstStyle/>
          <a:p>
            <a:pPr eaLnBrk="1" hangingPunct="1">
              <a:lnSpc>
                <a:spcPct val="80000"/>
              </a:lnSpc>
            </a:pPr>
            <a:r>
              <a:rPr lang="en-US" dirty="0">
                <a:solidFill>
                  <a:srgbClr val="C41230"/>
                </a:solidFill>
              </a:rPr>
              <a:t>Public pensions in the U.S.</a:t>
            </a:r>
          </a:p>
        </p:txBody>
      </p:sp>
      <p:sp>
        <p:nvSpPr>
          <p:cNvPr id="3075" name="Rectangle 3"/>
          <p:cNvSpPr>
            <a:spLocks noGrp="1" noChangeArrowheads="1"/>
          </p:cNvSpPr>
          <p:nvPr>
            <p:ph type="body" idx="1"/>
          </p:nvPr>
        </p:nvSpPr>
        <p:spPr>
          <a:xfrm>
            <a:off x="381000" y="1066802"/>
            <a:ext cx="8382000" cy="5181599"/>
          </a:xfrm>
        </p:spPr>
        <p:txBody>
          <a:bodyPr/>
          <a:lstStyle/>
          <a:p>
            <a:pPr eaLnBrk="1" hangingPunct="1">
              <a:lnSpc>
                <a:spcPts val="2880"/>
              </a:lnSpc>
              <a:spcBef>
                <a:spcPts val="0"/>
              </a:spcBef>
              <a:spcAft>
                <a:spcPts val="600"/>
              </a:spcAft>
            </a:pPr>
            <a:r>
              <a:rPr lang="en-US" sz="2400" dirty="0">
                <a:solidFill>
                  <a:srgbClr val="003399"/>
                </a:solidFill>
                <a:cs typeface="Times New Roman" pitchFamily="18" charset="0"/>
              </a:rPr>
              <a:t>$5.64 trillion in assets (6/30/23)</a:t>
            </a:r>
          </a:p>
          <a:p>
            <a:pPr eaLnBrk="1" hangingPunct="1">
              <a:lnSpc>
                <a:spcPts val="2880"/>
              </a:lnSpc>
              <a:spcBef>
                <a:spcPts val="0"/>
              </a:spcBef>
              <a:spcAft>
                <a:spcPts val="600"/>
              </a:spcAft>
            </a:pPr>
            <a:r>
              <a:rPr lang="en-US" sz="2400" dirty="0">
                <a:solidFill>
                  <a:srgbClr val="003399"/>
                </a:solidFill>
                <a:cs typeface="Times New Roman" pitchFamily="18" charset="0"/>
              </a:rPr>
              <a:t>14.9 million active (working) participants</a:t>
            </a:r>
          </a:p>
          <a:p>
            <a:pPr lvl="1" eaLnBrk="1" hangingPunct="1">
              <a:lnSpc>
                <a:spcPts val="2880"/>
              </a:lnSpc>
              <a:spcBef>
                <a:spcPts val="0"/>
              </a:spcBef>
              <a:spcAft>
                <a:spcPts val="600"/>
              </a:spcAft>
            </a:pPr>
            <a:r>
              <a:rPr lang="en-US" sz="2400" dirty="0">
                <a:solidFill>
                  <a:srgbClr val="003399"/>
                </a:solidFill>
                <a:cs typeface="Times New Roman" pitchFamily="18" charset="0"/>
              </a:rPr>
              <a:t>9.5 percent of the nation’s workforce</a:t>
            </a:r>
          </a:p>
          <a:p>
            <a:pPr eaLnBrk="1" hangingPunct="1">
              <a:lnSpc>
                <a:spcPts val="2880"/>
              </a:lnSpc>
              <a:spcBef>
                <a:spcPts val="0"/>
              </a:spcBef>
              <a:spcAft>
                <a:spcPts val="600"/>
              </a:spcAft>
            </a:pPr>
            <a:r>
              <a:rPr lang="en-US" sz="2400" dirty="0">
                <a:solidFill>
                  <a:srgbClr val="003399"/>
                </a:solidFill>
                <a:cs typeface="Times New Roman" pitchFamily="18" charset="0"/>
              </a:rPr>
              <a:t>12.0 million retirees and their survivors receive $325 billion annually in benefits</a:t>
            </a:r>
          </a:p>
          <a:p>
            <a:pPr eaLnBrk="1" hangingPunct="1">
              <a:lnSpc>
                <a:spcPts val="2880"/>
              </a:lnSpc>
              <a:spcBef>
                <a:spcPts val="0"/>
              </a:spcBef>
              <a:spcAft>
                <a:spcPts val="600"/>
              </a:spcAft>
            </a:pPr>
            <a:r>
              <a:rPr lang="en-US" sz="2400" dirty="0">
                <a:solidFill>
                  <a:srgbClr val="003399"/>
                </a:solidFill>
                <a:cs typeface="Times New Roman" pitchFamily="18" charset="0"/>
              </a:rPr>
              <a:t>Annual contributions = $283 billion</a:t>
            </a:r>
          </a:p>
          <a:p>
            <a:pPr lvl="1" eaLnBrk="1" hangingPunct="1">
              <a:lnSpc>
                <a:spcPts val="2880"/>
              </a:lnSpc>
              <a:spcBef>
                <a:spcPts val="0"/>
              </a:spcBef>
              <a:spcAft>
                <a:spcPts val="600"/>
              </a:spcAft>
            </a:pPr>
            <a:r>
              <a:rPr lang="en-US" sz="1800" dirty="0">
                <a:solidFill>
                  <a:srgbClr val="003399"/>
                </a:solidFill>
                <a:cs typeface="Times New Roman" pitchFamily="18" charset="0"/>
              </a:rPr>
              <a:t>$221 billion from employers</a:t>
            </a:r>
          </a:p>
          <a:p>
            <a:pPr lvl="1" eaLnBrk="1" hangingPunct="1">
              <a:lnSpc>
                <a:spcPts val="2880"/>
              </a:lnSpc>
              <a:spcBef>
                <a:spcPts val="0"/>
              </a:spcBef>
              <a:spcAft>
                <a:spcPts val="600"/>
              </a:spcAft>
            </a:pPr>
            <a:r>
              <a:rPr lang="en-US" sz="1800" dirty="0">
                <a:solidFill>
                  <a:srgbClr val="003399"/>
                </a:solidFill>
                <a:cs typeface="Times New Roman" pitchFamily="18" charset="0"/>
              </a:rPr>
              <a:t>$62 billion from employees</a:t>
            </a:r>
          </a:p>
          <a:p>
            <a:pPr eaLnBrk="1" hangingPunct="1">
              <a:lnSpc>
                <a:spcPts val="2880"/>
              </a:lnSpc>
              <a:spcBef>
                <a:spcPts val="0"/>
              </a:spcBef>
              <a:spcAft>
                <a:spcPts val="600"/>
              </a:spcAft>
            </a:pPr>
            <a:r>
              <a:rPr lang="en-US" sz="2400" dirty="0">
                <a:solidFill>
                  <a:srgbClr val="003399"/>
                </a:solidFill>
                <a:cs typeface="Times New Roman" pitchFamily="18" charset="0"/>
              </a:rPr>
              <a:t>Of 4,600+ public retirement systems, the largest 75 account for 80+ percent of assets and members</a:t>
            </a:r>
          </a:p>
          <a:p>
            <a:pPr eaLnBrk="1" hangingPunct="1">
              <a:lnSpc>
                <a:spcPts val="2880"/>
              </a:lnSpc>
              <a:spcBef>
                <a:spcPts val="0"/>
              </a:spcBef>
              <a:spcAft>
                <a:spcPts val="600"/>
              </a:spcAft>
            </a:pPr>
            <a:r>
              <a:rPr lang="en-US" sz="2400" dirty="0">
                <a:solidFill>
                  <a:srgbClr val="003399"/>
                </a:solidFill>
                <a:cs typeface="Times New Roman" pitchFamily="18" charset="0"/>
              </a:rPr>
              <a:t>Aggregate funding level = ~75%</a:t>
            </a:r>
            <a:endParaRPr lang="en-US" dirty="0">
              <a:solidFill>
                <a:srgbClr val="003399"/>
              </a:solidFill>
            </a:endParaRPr>
          </a:p>
        </p:txBody>
      </p:sp>
      <p:sp>
        <p:nvSpPr>
          <p:cNvPr id="4" name="TextBox 3"/>
          <p:cNvSpPr txBox="1"/>
          <p:nvPr/>
        </p:nvSpPr>
        <p:spPr>
          <a:xfrm>
            <a:off x="523875" y="6169223"/>
            <a:ext cx="3733800" cy="307777"/>
          </a:xfrm>
          <a:prstGeom prst="rect">
            <a:avLst/>
          </a:prstGeom>
          <a:noFill/>
        </p:spPr>
        <p:txBody>
          <a:bodyPr wrap="square" rtlCol="0">
            <a:spAutoFit/>
          </a:bodyPr>
          <a:lstStyle/>
          <a:p>
            <a:r>
              <a:rPr lang="en-US" sz="1400" dirty="0">
                <a:latin typeface="+mn-lt"/>
              </a:rPr>
              <a:t>US Census Bureau, Public Fund Survey</a:t>
            </a:r>
          </a:p>
        </p:txBody>
      </p:sp>
    </p:spTree>
    <p:extLst>
      <p:ext uri="{BB962C8B-B14F-4D97-AF65-F5344CB8AC3E}">
        <p14:creationId xmlns:p14="http://schemas.microsoft.com/office/powerpoint/2010/main" val="10544536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4E09C41-CD38-A476-E457-FAFB319EC0A6}"/>
              </a:ext>
            </a:extLst>
          </p:cNvPr>
          <p:cNvPicPr>
            <a:picLocks noGrp="1" noChangeAspect="1"/>
          </p:cNvPicPr>
          <p:nvPr>
            <p:ph idx="1"/>
          </p:nvPr>
        </p:nvPicPr>
        <p:blipFill>
          <a:blip r:embed="rId2"/>
          <a:stretch>
            <a:fillRect/>
          </a:stretch>
        </p:blipFill>
        <p:spPr>
          <a:xfrm>
            <a:off x="694878" y="1524000"/>
            <a:ext cx="7754244" cy="4114800"/>
          </a:xfrm>
        </p:spPr>
      </p:pic>
      <p:sp>
        <p:nvSpPr>
          <p:cNvPr id="3" name="Title 2">
            <a:extLst>
              <a:ext uri="{FF2B5EF4-FFF2-40B4-BE49-F238E27FC236}">
                <a16:creationId xmlns:a16="http://schemas.microsoft.com/office/drawing/2014/main" id="{7FC0F352-3BF2-8F00-9CC6-C267C256E004}"/>
              </a:ext>
            </a:extLst>
          </p:cNvPr>
          <p:cNvSpPr>
            <a:spLocks noGrp="1"/>
          </p:cNvSpPr>
          <p:nvPr>
            <p:ph type="title"/>
          </p:nvPr>
        </p:nvSpPr>
        <p:spPr>
          <a:xfrm>
            <a:off x="304800" y="304800"/>
            <a:ext cx="8382000" cy="762000"/>
          </a:xfrm>
        </p:spPr>
        <p:txBody>
          <a:bodyPr/>
          <a:lstStyle/>
          <a:p>
            <a:r>
              <a:rPr lang="en-US" sz="3200" dirty="0"/>
              <a:t>US Labor Force Participation Rate,</a:t>
            </a:r>
            <a:br>
              <a:rPr lang="en-US" sz="3200" dirty="0"/>
            </a:br>
            <a:r>
              <a:rPr lang="en-US" sz="3200" dirty="0"/>
              <a:t>1980 to present</a:t>
            </a:r>
          </a:p>
        </p:txBody>
      </p:sp>
      <p:sp>
        <p:nvSpPr>
          <p:cNvPr id="6" name="TextBox 5">
            <a:extLst>
              <a:ext uri="{FF2B5EF4-FFF2-40B4-BE49-F238E27FC236}">
                <a16:creationId xmlns:a16="http://schemas.microsoft.com/office/drawing/2014/main" id="{0A69988B-B25A-1D25-5D80-3D7967EEA9A9}"/>
              </a:ext>
            </a:extLst>
          </p:cNvPr>
          <p:cNvSpPr txBox="1"/>
          <p:nvPr/>
        </p:nvSpPr>
        <p:spPr bwMode="auto">
          <a:xfrm>
            <a:off x="914400" y="5879068"/>
            <a:ext cx="4057521" cy="369332"/>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spAutoFit/>
          </a:bodyPr>
          <a:lstStyle/>
          <a:p>
            <a:r>
              <a:rPr lang="en-US" sz="1800" dirty="0">
                <a:solidFill>
                  <a:srgbClr val="C00000"/>
                </a:solidFill>
              </a:rPr>
              <a:t>St. Louis Federal Reserve Economic Data</a:t>
            </a:r>
          </a:p>
        </p:txBody>
      </p:sp>
    </p:spTree>
    <p:extLst>
      <p:ext uri="{BB962C8B-B14F-4D97-AF65-F5344CB8AC3E}">
        <p14:creationId xmlns:p14="http://schemas.microsoft.com/office/powerpoint/2010/main" val="14986715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E0B4B-22D4-97AC-DAA1-A745E0A21C22}"/>
              </a:ext>
            </a:extLst>
          </p:cNvPr>
          <p:cNvSpPr>
            <a:spLocks noGrp="1"/>
          </p:cNvSpPr>
          <p:nvPr>
            <p:ph type="title"/>
          </p:nvPr>
        </p:nvSpPr>
        <p:spPr>
          <a:xfrm>
            <a:off x="251460" y="110127"/>
            <a:ext cx="8641080" cy="1143000"/>
          </a:xfrm>
        </p:spPr>
        <p:txBody>
          <a:bodyPr>
            <a:normAutofit/>
          </a:bodyPr>
          <a:lstStyle/>
          <a:p>
            <a:r>
              <a:rPr lang="en-US" sz="3200" dirty="0"/>
              <a:t>Distribution of change in </a:t>
            </a:r>
            <a:br>
              <a:rPr lang="en-US" sz="3200" dirty="0"/>
            </a:br>
            <a:r>
              <a:rPr lang="en-US" sz="3200" dirty="0"/>
              <a:t>active participants, 2011-2020</a:t>
            </a:r>
          </a:p>
        </p:txBody>
      </p:sp>
      <p:pic>
        <p:nvPicPr>
          <p:cNvPr id="5" name="Content Placeholder 4" descr="Chart&#10;&#10;Description automatically generated">
            <a:extLst>
              <a:ext uri="{FF2B5EF4-FFF2-40B4-BE49-F238E27FC236}">
                <a16:creationId xmlns:a16="http://schemas.microsoft.com/office/drawing/2014/main" id="{4CA776DF-6F8F-C663-6559-21B4511AB28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1388100"/>
            <a:ext cx="7365039" cy="5029200"/>
          </a:xfrm>
        </p:spPr>
      </p:pic>
      <p:sp>
        <p:nvSpPr>
          <p:cNvPr id="6" name="TextBox 5">
            <a:extLst>
              <a:ext uri="{FF2B5EF4-FFF2-40B4-BE49-F238E27FC236}">
                <a16:creationId xmlns:a16="http://schemas.microsoft.com/office/drawing/2014/main" id="{7C676610-E220-1A56-7CD7-1013F920B433}"/>
              </a:ext>
            </a:extLst>
          </p:cNvPr>
          <p:cNvSpPr txBox="1"/>
          <p:nvPr/>
        </p:nvSpPr>
        <p:spPr bwMode="auto">
          <a:xfrm>
            <a:off x="0" y="6533639"/>
            <a:ext cx="1826590" cy="369332"/>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spAutoFit/>
          </a:bodyPr>
          <a:lstStyle/>
          <a:p>
            <a:r>
              <a:rPr lang="en-US" sz="1800" b="1" dirty="0">
                <a:solidFill>
                  <a:srgbClr val="C00000"/>
                </a:solidFill>
              </a:rPr>
              <a:t>Public Plans Data</a:t>
            </a:r>
          </a:p>
        </p:txBody>
      </p:sp>
      <p:sp>
        <p:nvSpPr>
          <p:cNvPr id="3" name="TextBox 2">
            <a:extLst>
              <a:ext uri="{FF2B5EF4-FFF2-40B4-BE49-F238E27FC236}">
                <a16:creationId xmlns:a16="http://schemas.microsoft.com/office/drawing/2014/main" id="{79B7FD4F-CED9-712E-7546-CC9B6D6B515F}"/>
              </a:ext>
            </a:extLst>
          </p:cNvPr>
          <p:cNvSpPr txBox="1"/>
          <p:nvPr/>
        </p:nvSpPr>
        <p:spPr bwMode="auto">
          <a:xfrm>
            <a:off x="6347740" y="3843100"/>
            <a:ext cx="1603196" cy="338554"/>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spAutoFit/>
          </a:bodyPr>
          <a:lstStyle/>
          <a:p>
            <a:r>
              <a:rPr lang="en-US" sz="1600" b="1" dirty="0">
                <a:solidFill>
                  <a:srgbClr val="C00000"/>
                </a:solidFill>
              </a:rPr>
              <a:t>IL SERS: -2.4%</a:t>
            </a:r>
          </a:p>
        </p:txBody>
      </p:sp>
      <p:sp>
        <p:nvSpPr>
          <p:cNvPr id="4" name="TextBox 3">
            <a:extLst>
              <a:ext uri="{FF2B5EF4-FFF2-40B4-BE49-F238E27FC236}">
                <a16:creationId xmlns:a16="http://schemas.microsoft.com/office/drawing/2014/main" id="{654E4D15-F979-9C43-8FD6-E86169A2A7DD}"/>
              </a:ext>
            </a:extLst>
          </p:cNvPr>
          <p:cNvSpPr txBox="1"/>
          <p:nvPr/>
        </p:nvSpPr>
        <p:spPr bwMode="auto">
          <a:xfrm>
            <a:off x="6287339" y="5244061"/>
            <a:ext cx="2089996" cy="338554"/>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spAutoFit/>
          </a:bodyPr>
          <a:lstStyle/>
          <a:p>
            <a:r>
              <a:rPr lang="en-US" sz="1600" b="1" dirty="0">
                <a:solidFill>
                  <a:srgbClr val="C00000"/>
                </a:solidFill>
              </a:rPr>
              <a:t>Chicago TRS: -11.4%</a:t>
            </a:r>
          </a:p>
        </p:txBody>
      </p:sp>
      <p:sp>
        <p:nvSpPr>
          <p:cNvPr id="8" name="TextBox 7">
            <a:extLst>
              <a:ext uri="{FF2B5EF4-FFF2-40B4-BE49-F238E27FC236}">
                <a16:creationId xmlns:a16="http://schemas.microsoft.com/office/drawing/2014/main" id="{C0BFCBB9-A1B5-6ABC-D7CF-BD30AEAE6718}"/>
              </a:ext>
            </a:extLst>
          </p:cNvPr>
          <p:cNvSpPr txBox="1"/>
          <p:nvPr/>
        </p:nvSpPr>
        <p:spPr bwMode="auto">
          <a:xfrm>
            <a:off x="6343075" y="4528332"/>
            <a:ext cx="1485663" cy="338554"/>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spAutoFit/>
          </a:bodyPr>
          <a:lstStyle/>
          <a:p>
            <a:r>
              <a:rPr lang="en-US" sz="1600" b="1" dirty="0">
                <a:solidFill>
                  <a:srgbClr val="C00000"/>
                </a:solidFill>
              </a:rPr>
              <a:t>IL TRS: -3.6%</a:t>
            </a:r>
          </a:p>
        </p:txBody>
      </p:sp>
      <p:sp>
        <p:nvSpPr>
          <p:cNvPr id="9" name="TextBox 8">
            <a:extLst>
              <a:ext uri="{FF2B5EF4-FFF2-40B4-BE49-F238E27FC236}">
                <a16:creationId xmlns:a16="http://schemas.microsoft.com/office/drawing/2014/main" id="{2FEC35FD-27B1-B4A2-33AD-F26555D6DC3D}"/>
              </a:ext>
            </a:extLst>
          </p:cNvPr>
          <p:cNvSpPr txBox="1"/>
          <p:nvPr/>
        </p:nvSpPr>
        <p:spPr bwMode="auto">
          <a:xfrm>
            <a:off x="6327524" y="4897938"/>
            <a:ext cx="1665712" cy="338554"/>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spAutoFit/>
          </a:bodyPr>
          <a:lstStyle/>
          <a:p>
            <a:r>
              <a:rPr lang="en-US" sz="1600" b="1" dirty="0">
                <a:solidFill>
                  <a:srgbClr val="C00000"/>
                </a:solidFill>
              </a:rPr>
              <a:t>IL SURS: -7.7%</a:t>
            </a:r>
          </a:p>
        </p:txBody>
      </p:sp>
      <p:sp>
        <p:nvSpPr>
          <p:cNvPr id="10" name="TextBox 9">
            <a:extLst>
              <a:ext uri="{FF2B5EF4-FFF2-40B4-BE49-F238E27FC236}">
                <a16:creationId xmlns:a16="http://schemas.microsoft.com/office/drawing/2014/main" id="{2E4265C5-3267-D11D-72D0-12781452A665}"/>
              </a:ext>
            </a:extLst>
          </p:cNvPr>
          <p:cNvSpPr txBox="1"/>
          <p:nvPr/>
        </p:nvSpPr>
        <p:spPr bwMode="auto">
          <a:xfrm>
            <a:off x="6358782" y="4158727"/>
            <a:ext cx="1382110" cy="338554"/>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spAutoFit/>
          </a:bodyPr>
          <a:lstStyle/>
          <a:p>
            <a:r>
              <a:rPr lang="en-US" sz="1600" b="1" dirty="0">
                <a:solidFill>
                  <a:srgbClr val="C00000"/>
                </a:solidFill>
              </a:rPr>
              <a:t>IMRF: -3.1%</a:t>
            </a:r>
          </a:p>
        </p:txBody>
      </p:sp>
      <p:sp>
        <p:nvSpPr>
          <p:cNvPr id="7" name="Rectangle: Rounded Corners 6">
            <a:extLst>
              <a:ext uri="{FF2B5EF4-FFF2-40B4-BE49-F238E27FC236}">
                <a16:creationId xmlns:a16="http://schemas.microsoft.com/office/drawing/2014/main" id="{040E1A7F-18C4-EAB9-525B-E30611C6E5D8}"/>
              </a:ext>
            </a:extLst>
          </p:cNvPr>
          <p:cNvSpPr/>
          <p:nvPr/>
        </p:nvSpPr>
        <p:spPr>
          <a:xfrm>
            <a:off x="6287339" y="3793500"/>
            <a:ext cx="2057400" cy="1845300"/>
          </a:xfrm>
          <a:prstGeom prst="round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21834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FFFCAD-C612-4C8C-A1C3-209B17C4CA5E}"/>
              </a:ext>
            </a:extLst>
          </p:cNvPr>
          <p:cNvSpPr>
            <a:spLocks noGrp="1"/>
          </p:cNvSpPr>
          <p:nvPr>
            <p:ph sz="half" idx="2"/>
          </p:nvPr>
        </p:nvSpPr>
        <p:spPr>
          <a:xfrm>
            <a:off x="5334000" y="609600"/>
            <a:ext cx="3566160" cy="1500981"/>
          </a:xfrm>
        </p:spPr>
        <p:txBody>
          <a:bodyPr>
            <a:normAutofit lnSpcReduction="10000"/>
          </a:bodyPr>
          <a:lstStyle/>
          <a:p>
            <a:r>
              <a:rPr lang="en-US" sz="3600" dirty="0"/>
              <a:t>Median annual change in actives and annuitants</a:t>
            </a:r>
          </a:p>
        </p:txBody>
      </p:sp>
      <p:pic>
        <p:nvPicPr>
          <p:cNvPr id="5" name="Content Placeholder 6" descr="A graph of an average number of people&#10;&#10;Description automatically generated">
            <a:extLst>
              <a:ext uri="{FF2B5EF4-FFF2-40B4-BE49-F238E27FC236}">
                <a16:creationId xmlns:a16="http://schemas.microsoft.com/office/drawing/2014/main" id="{5789B803-E26B-055B-B69E-F363D817B046}"/>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57200" y="533399"/>
            <a:ext cx="4648200" cy="5921491"/>
          </a:xfrm>
        </p:spPr>
      </p:pic>
      <p:sp>
        <p:nvSpPr>
          <p:cNvPr id="6" name="TextBox 5">
            <a:extLst>
              <a:ext uri="{FF2B5EF4-FFF2-40B4-BE49-F238E27FC236}">
                <a16:creationId xmlns:a16="http://schemas.microsoft.com/office/drawing/2014/main" id="{4149D645-12E7-72FE-5B3F-EC786234D083}"/>
              </a:ext>
            </a:extLst>
          </p:cNvPr>
          <p:cNvSpPr txBox="1"/>
          <p:nvPr/>
        </p:nvSpPr>
        <p:spPr bwMode="auto">
          <a:xfrm>
            <a:off x="6248400" y="2743200"/>
            <a:ext cx="1827231" cy="1631216"/>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spAutoFit/>
          </a:bodyPr>
          <a:lstStyle/>
          <a:p>
            <a:pPr>
              <a:spcAft>
                <a:spcPts val="600"/>
              </a:spcAft>
            </a:pPr>
            <a:r>
              <a:rPr lang="en-US" sz="1600" b="1" dirty="0">
                <a:solidFill>
                  <a:srgbClr val="B00000"/>
                </a:solidFill>
              </a:rPr>
              <a:t>IL SERS: 0.79</a:t>
            </a:r>
          </a:p>
          <a:p>
            <a:pPr>
              <a:spcAft>
                <a:spcPts val="600"/>
              </a:spcAft>
            </a:pPr>
            <a:r>
              <a:rPr lang="en-US" sz="1600" b="1" dirty="0">
                <a:solidFill>
                  <a:srgbClr val="B00000"/>
                </a:solidFill>
              </a:rPr>
              <a:t>IL SURS: 1.03</a:t>
            </a:r>
          </a:p>
          <a:p>
            <a:pPr>
              <a:spcAft>
                <a:spcPts val="600"/>
              </a:spcAft>
            </a:pPr>
            <a:r>
              <a:rPr lang="en-US" sz="1600" b="1" dirty="0">
                <a:solidFill>
                  <a:srgbClr val="B00000"/>
                </a:solidFill>
              </a:rPr>
              <a:t>Chicago TRS: 1.13</a:t>
            </a:r>
          </a:p>
          <a:p>
            <a:pPr>
              <a:spcAft>
                <a:spcPts val="600"/>
              </a:spcAft>
            </a:pPr>
            <a:r>
              <a:rPr lang="en-US" sz="1600" b="1" dirty="0">
                <a:solidFill>
                  <a:srgbClr val="B00000"/>
                </a:solidFill>
              </a:rPr>
              <a:t>IMRF: 1.17</a:t>
            </a:r>
          </a:p>
          <a:p>
            <a:pPr>
              <a:spcAft>
                <a:spcPts val="600"/>
              </a:spcAft>
            </a:pPr>
            <a:r>
              <a:rPr lang="en-US" sz="1600" b="1" dirty="0">
                <a:solidFill>
                  <a:srgbClr val="B00000"/>
                </a:solidFill>
              </a:rPr>
              <a:t>IL TRS: 1.24</a:t>
            </a:r>
          </a:p>
        </p:txBody>
      </p:sp>
      <p:sp>
        <p:nvSpPr>
          <p:cNvPr id="7" name="Rectangle: Rounded Corners 6">
            <a:extLst>
              <a:ext uri="{FF2B5EF4-FFF2-40B4-BE49-F238E27FC236}">
                <a16:creationId xmlns:a16="http://schemas.microsoft.com/office/drawing/2014/main" id="{D870F01D-B685-FBF0-B5A6-0891467FF859}"/>
              </a:ext>
            </a:extLst>
          </p:cNvPr>
          <p:cNvSpPr/>
          <p:nvPr/>
        </p:nvSpPr>
        <p:spPr>
          <a:xfrm>
            <a:off x="6172200" y="2590800"/>
            <a:ext cx="1981200" cy="1905000"/>
          </a:xfrm>
          <a:prstGeom prst="round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60220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5410200" y="561703"/>
            <a:ext cx="3566160" cy="2133600"/>
          </a:xfrm>
        </p:spPr>
        <p:txBody>
          <a:bodyPr>
            <a:normAutofit/>
          </a:bodyPr>
          <a:lstStyle/>
          <a:p>
            <a:r>
              <a:rPr lang="en-US" sz="3600" dirty="0"/>
              <a:t>Median Annual Change in Public Pension Payrolls</a:t>
            </a:r>
            <a:br>
              <a:rPr lang="en-US" sz="3600" dirty="0"/>
            </a:br>
            <a:r>
              <a:rPr lang="en-US" sz="3600" dirty="0"/>
              <a:t>FY 02 to FY 22</a:t>
            </a:r>
          </a:p>
        </p:txBody>
      </p:sp>
      <p:pic>
        <p:nvPicPr>
          <p:cNvPr id="2" name="Picture 1" descr="A graph with numbers and a number on it&#10;&#10;Description automatically generated">
            <a:extLst>
              <a:ext uri="{FF2B5EF4-FFF2-40B4-BE49-F238E27FC236}">
                <a16:creationId xmlns:a16="http://schemas.microsoft.com/office/drawing/2014/main" id="{08F5FC41-148D-389C-8C63-667C7B3198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964" y="838200"/>
            <a:ext cx="5084354" cy="5669280"/>
          </a:xfrm>
          <a:prstGeom prst="rect">
            <a:avLst/>
          </a:prstGeom>
        </p:spPr>
      </p:pic>
      <p:cxnSp>
        <p:nvCxnSpPr>
          <p:cNvPr id="7" name="Straight Connector 6">
            <a:extLst>
              <a:ext uri="{FF2B5EF4-FFF2-40B4-BE49-F238E27FC236}">
                <a16:creationId xmlns:a16="http://schemas.microsoft.com/office/drawing/2014/main" id="{0D69525B-058B-6A13-BA72-7D2FB133169F}"/>
              </a:ext>
            </a:extLst>
          </p:cNvPr>
          <p:cNvCxnSpPr>
            <a:cxnSpLocks/>
          </p:cNvCxnSpPr>
          <p:nvPr/>
        </p:nvCxnSpPr>
        <p:spPr>
          <a:xfrm>
            <a:off x="609600" y="2438400"/>
            <a:ext cx="20574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48ABECE-A07E-780E-37FA-1A308B554112}"/>
              </a:ext>
            </a:extLst>
          </p:cNvPr>
          <p:cNvCxnSpPr>
            <a:cxnSpLocks/>
          </p:cNvCxnSpPr>
          <p:nvPr/>
        </p:nvCxnSpPr>
        <p:spPr>
          <a:xfrm>
            <a:off x="2895600" y="3733800"/>
            <a:ext cx="24384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33185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F5B2C4C-DAC0-C214-42B7-F57D6F595A05}"/>
              </a:ext>
            </a:extLst>
          </p:cNvPr>
          <p:cNvSpPr>
            <a:spLocks noGrp="1"/>
          </p:cNvSpPr>
          <p:nvPr>
            <p:ph idx="1"/>
          </p:nvPr>
        </p:nvSpPr>
        <p:spPr>
          <a:xfrm>
            <a:off x="304800" y="1295400"/>
            <a:ext cx="8382000" cy="4343400"/>
          </a:xfrm>
        </p:spPr>
        <p:txBody>
          <a:bodyPr/>
          <a:lstStyle/>
          <a:p>
            <a:r>
              <a:rPr lang="en-US" sz="2800" dirty="0"/>
              <a:t>Public pension plans face a challenging funding  environment:</a:t>
            </a:r>
          </a:p>
          <a:p>
            <a:pPr lvl="1">
              <a:lnSpc>
                <a:spcPct val="100000"/>
              </a:lnSpc>
              <a:spcAft>
                <a:spcPts val="600"/>
              </a:spcAft>
            </a:pPr>
            <a:r>
              <a:rPr lang="en-US" dirty="0">
                <a:solidFill>
                  <a:srgbClr val="003399"/>
                </a:solidFill>
              </a:rPr>
              <a:t>Capital market volatility and uncertainty</a:t>
            </a:r>
          </a:p>
          <a:p>
            <a:pPr lvl="1">
              <a:lnSpc>
                <a:spcPct val="100000"/>
              </a:lnSpc>
              <a:spcAft>
                <a:spcPts val="600"/>
              </a:spcAft>
            </a:pPr>
            <a:r>
              <a:rPr lang="en-US" dirty="0">
                <a:solidFill>
                  <a:srgbClr val="003399"/>
                </a:solidFill>
              </a:rPr>
              <a:t>Inflation increases pressure on wages and liability growth</a:t>
            </a:r>
          </a:p>
          <a:p>
            <a:pPr lvl="1">
              <a:lnSpc>
                <a:spcPct val="100000"/>
              </a:lnSpc>
              <a:spcAft>
                <a:spcPts val="600"/>
              </a:spcAft>
            </a:pPr>
            <a:r>
              <a:rPr lang="en-US" dirty="0">
                <a:solidFill>
                  <a:srgbClr val="003399"/>
                </a:solidFill>
              </a:rPr>
              <a:t>Slow growth in the rate of new hires pressures contribution rates as a percentage of payroll</a:t>
            </a:r>
          </a:p>
          <a:p>
            <a:pPr lvl="1">
              <a:lnSpc>
                <a:spcPct val="100000"/>
              </a:lnSpc>
              <a:spcAft>
                <a:spcPts val="600"/>
              </a:spcAft>
            </a:pPr>
            <a:r>
              <a:rPr lang="en-US" dirty="0">
                <a:solidFill>
                  <a:srgbClr val="003399"/>
                </a:solidFill>
              </a:rPr>
              <a:t>Pandemic relief is over and near-term forecasts for economic activity are generally tepid</a:t>
            </a:r>
          </a:p>
          <a:p>
            <a:pPr marL="457200" lvl="1" indent="0">
              <a:buNone/>
            </a:pPr>
            <a:endParaRPr lang="en-US" sz="2400" dirty="0"/>
          </a:p>
        </p:txBody>
      </p:sp>
      <p:sp>
        <p:nvSpPr>
          <p:cNvPr id="3" name="Title 2">
            <a:extLst>
              <a:ext uri="{FF2B5EF4-FFF2-40B4-BE49-F238E27FC236}">
                <a16:creationId xmlns:a16="http://schemas.microsoft.com/office/drawing/2014/main" id="{D59D8A4C-4ABA-E16F-2F25-F5BC99C9C2F7}"/>
              </a:ext>
            </a:extLst>
          </p:cNvPr>
          <p:cNvSpPr>
            <a:spLocks noGrp="1"/>
          </p:cNvSpPr>
          <p:nvPr>
            <p:ph type="title"/>
          </p:nvPr>
        </p:nvSpPr>
        <p:spPr>
          <a:xfrm>
            <a:off x="304800" y="152400"/>
            <a:ext cx="8382000" cy="914400"/>
          </a:xfrm>
        </p:spPr>
        <p:txBody>
          <a:bodyPr/>
          <a:lstStyle/>
          <a:p>
            <a:r>
              <a:rPr lang="en-US" dirty="0"/>
              <a:t>Final Observations</a:t>
            </a:r>
          </a:p>
        </p:txBody>
      </p:sp>
    </p:spTree>
    <p:extLst>
      <p:ext uri="{BB962C8B-B14F-4D97-AF65-F5344CB8AC3E}">
        <p14:creationId xmlns:p14="http://schemas.microsoft.com/office/powerpoint/2010/main" val="1180311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304800"/>
            <a:ext cx="8077200" cy="609600"/>
          </a:xfrm>
        </p:spPr>
        <p:txBody>
          <a:bodyPr/>
          <a:lstStyle/>
          <a:p>
            <a:pPr eaLnBrk="1" hangingPunct="1">
              <a:lnSpc>
                <a:spcPct val="80000"/>
              </a:lnSpc>
            </a:pPr>
            <a:r>
              <a:rPr lang="en-US" dirty="0">
                <a:solidFill>
                  <a:srgbClr val="C41230"/>
                </a:solidFill>
              </a:rPr>
              <a:t>Public pensions in Illinois, 2022</a:t>
            </a:r>
          </a:p>
        </p:txBody>
      </p:sp>
      <p:sp>
        <p:nvSpPr>
          <p:cNvPr id="3075" name="Rectangle 3"/>
          <p:cNvSpPr>
            <a:spLocks noGrp="1" noChangeArrowheads="1"/>
          </p:cNvSpPr>
          <p:nvPr>
            <p:ph type="body" idx="1"/>
          </p:nvPr>
        </p:nvSpPr>
        <p:spPr>
          <a:xfrm>
            <a:off x="381000" y="1066802"/>
            <a:ext cx="8382000" cy="5181599"/>
          </a:xfrm>
        </p:spPr>
        <p:txBody>
          <a:bodyPr/>
          <a:lstStyle/>
          <a:p>
            <a:pPr eaLnBrk="1" hangingPunct="1">
              <a:lnSpc>
                <a:spcPts val="3200"/>
              </a:lnSpc>
              <a:spcBef>
                <a:spcPts val="0"/>
              </a:spcBef>
              <a:spcAft>
                <a:spcPts val="1200"/>
              </a:spcAft>
            </a:pPr>
            <a:r>
              <a:rPr lang="en-US" sz="2800" dirty="0">
                <a:solidFill>
                  <a:srgbClr val="003399"/>
                </a:solidFill>
                <a:cs typeface="Times New Roman" pitchFamily="18" charset="0"/>
              </a:rPr>
              <a:t>~$200 billion in assets </a:t>
            </a:r>
          </a:p>
          <a:p>
            <a:pPr eaLnBrk="1" hangingPunct="1">
              <a:lnSpc>
                <a:spcPts val="3200"/>
              </a:lnSpc>
              <a:spcBef>
                <a:spcPts val="0"/>
              </a:spcBef>
              <a:spcAft>
                <a:spcPts val="1200"/>
              </a:spcAft>
            </a:pPr>
            <a:r>
              <a:rPr lang="en-US" sz="2800" dirty="0">
                <a:solidFill>
                  <a:srgbClr val="003399"/>
                </a:solidFill>
                <a:cs typeface="Times New Roman" pitchFamily="18" charset="0"/>
              </a:rPr>
              <a:t>563,000 active (working) participants</a:t>
            </a:r>
          </a:p>
          <a:p>
            <a:pPr eaLnBrk="1" hangingPunct="1">
              <a:lnSpc>
                <a:spcPts val="3200"/>
              </a:lnSpc>
              <a:spcBef>
                <a:spcPts val="0"/>
              </a:spcBef>
              <a:spcAft>
                <a:spcPts val="1200"/>
              </a:spcAft>
            </a:pPr>
            <a:r>
              <a:rPr lang="en-US" sz="2800" dirty="0">
                <a:solidFill>
                  <a:srgbClr val="003399"/>
                </a:solidFill>
                <a:cs typeface="Times New Roman" pitchFamily="18" charset="0"/>
              </a:rPr>
              <a:t>593,000 retirees and their survivors receive $19 billion annually in benefits</a:t>
            </a:r>
          </a:p>
          <a:p>
            <a:pPr eaLnBrk="1" hangingPunct="1">
              <a:lnSpc>
                <a:spcPts val="3200"/>
              </a:lnSpc>
              <a:spcBef>
                <a:spcPts val="0"/>
              </a:spcBef>
              <a:spcAft>
                <a:spcPts val="600"/>
              </a:spcAft>
            </a:pPr>
            <a:r>
              <a:rPr lang="en-US" sz="2800" dirty="0">
                <a:solidFill>
                  <a:srgbClr val="003399"/>
                </a:solidFill>
                <a:cs typeface="Times New Roman" pitchFamily="18" charset="0"/>
              </a:rPr>
              <a:t>Annual contributions = $26 billion</a:t>
            </a:r>
          </a:p>
          <a:p>
            <a:pPr lvl="1" eaLnBrk="1" hangingPunct="1">
              <a:lnSpc>
                <a:spcPts val="3200"/>
              </a:lnSpc>
              <a:spcBef>
                <a:spcPts val="0"/>
              </a:spcBef>
              <a:spcAft>
                <a:spcPts val="600"/>
              </a:spcAft>
            </a:pPr>
            <a:r>
              <a:rPr lang="en-US" sz="2400" dirty="0">
                <a:solidFill>
                  <a:srgbClr val="003399"/>
                </a:solidFill>
                <a:cs typeface="Times New Roman" pitchFamily="18" charset="0"/>
              </a:rPr>
              <a:t>$23 billion from employers</a:t>
            </a:r>
          </a:p>
          <a:p>
            <a:pPr lvl="1" eaLnBrk="1" hangingPunct="1">
              <a:lnSpc>
                <a:spcPts val="3200"/>
              </a:lnSpc>
              <a:spcBef>
                <a:spcPts val="0"/>
              </a:spcBef>
              <a:spcAft>
                <a:spcPts val="600"/>
              </a:spcAft>
            </a:pPr>
            <a:r>
              <a:rPr lang="en-US" sz="2400" dirty="0">
                <a:solidFill>
                  <a:srgbClr val="003399"/>
                </a:solidFill>
                <a:cs typeface="Times New Roman" pitchFamily="18" charset="0"/>
              </a:rPr>
              <a:t>$3 billion from employees</a:t>
            </a:r>
          </a:p>
          <a:p>
            <a:pPr eaLnBrk="1" hangingPunct="1">
              <a:lnSpc>
                <a:spcPts val="3200"/>
              </a:lnSpc>
              <a:spcBef>
                <a:spcPts val="0"/>
              </a:spcBef>
              <a:spcAft>
                <a:spcPts val="600"/>
              </a:spcAft>
            </a:pPr>
            <a:r>
              <a:rPr lang="en-US" sz="2800" dirty="0">
                <a:solidFill>
                  <a:srgbClr val="003399"/>
                </a:solidFill>
                <a:cs typeface="Times New Roman" pitchFamily="18" charset="0"/>
              </a:rPr>
              <a:t>24 public retirement systems</a:t>
            </a:r>
            <a:r>
              <a:rPr lang="en-US" sz="2000" baseline="30000" dirty="0">
                <a:solidFill>
                  <a:srgbClr val="003399"/>
                </a:solidFill>
                <a:cs typeface="Times New Roman" pitchFamily="18" charset="0"/>
              </a:rPr>
              <a:t>*</a:t>
            </a:r>
          </a:p>
          <a:p>
            <a:pPr lvl="1" eaLnBrk="1" hangingPunct="1">
              <a:lnSpc>
                <a:spcPts val="3200"/>
              </a:lnSpc>
              <a:spcBef>
                <a:spcPts val="0"/>
              </a:spcBef>
              <a:spcAft>
                <a:spcPts val="600"/>
              </a:spcAft>
            </a:pPr>
            <a:r>
              <a:rPr lang="en-US" sz="2400" dirty="0">
                <a:solidFill>
                  <a:srgbClr val="003399"/>
                </a:solidFill>
                <a:cs typeface="Times New Roman" pitchFamily="18" charset="0"/>
              </a:rPr>
              <a:t>Prior to 2022, there were more than 650 systems in Illinois. Consolidation in 2021 of public safety systems to two reduced the number.</a:t>
            </a:r>
          </a:p>
        </p:txBody>
      </p:sp>
      <p:sp>
        <p:nvSpPr>
          <p:cNvPr id="4" name="TextBox 3"/>
          <p:cNvSpPr txBox="1"/>
          <p:nvPr/>
        </p:nvSpPr>
        <p:spPr>
          <a:xfrm>
            <a:off x="609600" y="6503573"/>
            <a:ext cx="3733800" cy="307777"/>
          </a:xfrm>
          <a:prstGeom prst="rect">
            <a:avLst/>
          </a:prstGeom>
          <a:noFill/>
        </p:spPr>
        <p:txBody>
          <a:bodyPr wrap="square" rtlCol="0">
            <a:spAutoFit/>
          </a:bodyPr>
          <a:lstStyle/>
          <a:p>
            <a:r>
              <a:rPr lang="en-US" sz="1400" dirty="0">
                <a:latin typeface="+mn-lt"/>
              </a:rPr>
              <a:t>US Census Bureau, Public Fund Survey</a:t>
            </a:r>
          </a:p>
        </p:txBody>
      </p:sp>
    </p:spTree>
    <p:extLst>
      <p:ext uri="{BB962C8B-B14F-4D97-AF65-F5344CB8AC3E}">
        <p14:creationId xmlns:p14="http://schemas.microsoft.com/office/powerpoint/2010/main" val="3125273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normAutofit fontScale="90000"/>
          </a:bodyPr>
          <a:lstStyle/>
          <a:p>
            <a:r>
              <a:rPr lang="en-US" sz="3600" b="1" dirty="0">
                <a:solidFill>
                  <a:schemeClr val="accent2">
                    <a:lumMod val="75000"/>
                  </a:schemeClr>
                </a:solidFill>
              </a:rPr>
              <a:t>Distribution of Public Pension Funding Levels, FY 22</a:t>
            </a:r>
          </a:p>
        </p:txBody>
      </p:sp>
      <p:pic>
        <p:nvPicPr>
          <p:cNvPr id="4" name="Picture 3" descr="A graph with blue circles and white text&#10;&#10;Description automatically generated">
            <a:extLst>
              <a:ext uri="{FF2B5EF4-FFF2-40B4-BE49-F238E27FC236}">
                <a16:creationId xmlns:a16="http://schemas.microsoft.com/office/drawing/2014/main" id="{75431C3D-9F28-7C92-EF85-9402E0A6E5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1174102"/>
            <a:ext cx="6096000" cy="5317352"/>
          </a:xfrm>
          <a:prstGeom prst="rect">
            <a:avLst/>
          </a:prstGeom>
        </p:spPr>
      </p:pic>
      <p:sp>
        <p:nvSpPr>
          <p:cNvPr id="7" name="TextBox 6">
            <a:extLst>
              <a:ext uri="{FF2B5EF4-FFF2-40B4-BE49-F238E27FC236}">
                <a16:creationId xmlns:a16="http://schemas.microsoft.com/office/drawing/2014/main" id="{DC36A8CE-F67F-754A-BE68-2F55D918FE96}"/>
              </a:ext>
            </a:extLst>
          </p:cNvPr>
          <p:cNvSpPr txBox="1"/>
          <p:nvPr/>
        </p:nvSpPr>
        <p:spPr bwMode="auto">
          <a:xfrm>
            <a:off x="1761931" y="5530009"/>
            <a:ext cx="859274" cy="307777"/>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spAutoFit/>
          </a:bodyPr>
          <a:lstStyle/>
          <a:p>
            <a:pPr algn="ctr"/>
            <a:r>
              <a:rPr lang="en-US" sz="1400" b="1" dirty="0">
                <a:solidFill>
                  <a:srgbClr val="C00000"/>
                </a:solidFill>
              </a:rPr>
              <a:t>IL SERS</a:t>
            </a:r>
          </a:p>
        </p:txBody>
      </p:sp>
      <p:sp>
        <p:nvSpPr>
          <p:cNvPr id="3" name="TextBox 2">
            <a:extLst>
              <a:ext uri="{FF2B5EF4-FFF2-40B4-BE49-F238E27FC236}">
                <a16:creationId xmlns:a16="http://schemas.microsoft.com/office/drawing/2014/main" id="{A7B85AA9-7B4B-3542-AD7E-B25D138D8596}"/>
              </a:ext>
            </a:extLst>
          </p:cNvPr>
          <p:cNvSpPr txBox="1"/>
          <p:nvPr/>
        </p:nvSpPr>
        <p:spPr bwMode="auto">
          <a:xfrm>
            <a:off x="6546730" y="2665511"/>
            <a:ext cx="663964" cy="307777"/>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spAutoFit/>
          </a:bodyPr>
          <a:lstStyle/>
          <a:p>
            <a:pPr algn="ctr"/>
            <a:r>
              <a:rPr lang="en-US" sz="1400" b="1" dirty="0">
                <a:solidFill>
                  <a:srgbClr val="C00000"/>
                </a:solidFill>
              </a:rPr>
              <a:t>IMRF</a:t>
            </a:r>
          </a:p>
        </p:txBody>
      </p:sp>
      <p:sp>
        <p:nvSpPr>
          <p:cNvPr id="6" name="TextBox 5">
            <a:extLst>
              <a:ext uri="{FF2B5EF4-FFF2-40B4-BE49-F238E27FC236}">
                <a16:creationId xmlns:a16="http://schemas.microsoft.com/office/drawing/2014/main" id="{D275E154-0E47-5267-825B-B0EBF3D7245B}"/>
              </a:ext>
            </a:extLst>
          </p:cNvPr>
          <p:cNvSpPr txBox="1"/>
          <p:nvPr/>
        </p:nvSpPr>
        <p:spPr bwMode="auto">
          <a:xfrm>
            <a:off x="2176017" y="5222232"/>
            <a:ext cx="756618" cy="307777"/>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spAutoFit/>
          </a:bodyPr>
          <a:lstStyle/>
          <a:p>
            <a:pPr algn="ctr"/>
            <a:r>
              <a:rPr lang="en-US" sz="1400" b="1" dirty="0">
                <a:solidFill>
                  <a:srgbClr val="C00000"/>
                </a:solidFill>
              </a:rPr>
              <a:t>IL TRS</a:t>
            </a:r>
          </a:p>
        </p:txBody>
      </p:sp>
      <p:sp>
        <p:nvSpPr>
          <p:cNvPr id="8" name="TextBox 7">
            <a:extLst>
              <a:ext uri="{FF2B5EF4-FFF2-40B4-BE49-F238E27FC236}">
                <a16:creationId xmlns:a16="http://schemas.microsoft.com/office/drawing/2014/main" id="{426DD5BE-DE16-A2F1-25F6-98683FD52144}"/>
              </a:ext>
            </a:extLst>
          </p:cNvPr>
          <p:cNvSpPr txBox="1"/>
          <p:nvPr/>
        </p:nvSpPr>
        <p:spPr bwMode="auto">
          <a:xfrm>
            <a:off x="2510939" y="4713714"/>
            <a:ext cx="1204112" cy="307777"/>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spAutoFit/>
          </a:bodyPr>
          <a:lstStyle/>
          <a:p>
            <a:pPr algn="ctr"/>
            <a:r>
              <a:rPr lang="en-US" sz="1400" b="1" dirty="0">
                <a:solidFill>
                  <a:srgbClr val="C00000"/>
                </a:solidFill>
              </a:rPr>
              <a:t>Chicago TRS</a:t>
            </a:r>
          </a:p>
        </p:txBody>
      </p:sp>
      <p:sp>
        <p:nvSpPr>
          <p:cNvPr id="9" name="TextBox 8">
            <a:extLst>
              <a:ext uri="{FF2B5EF4-FFF2-40B4-BE49-F238E27FC236}">
                <a16:creationId xmlns:a16="http://schemas.microsoft.com/office/drawing/2014/main" id="{D81120FF-3AB3-1CE7-73D6-78FA8F88446B}"/>
              </a:ext>
            </a:extLst>
          </p:cNvPr>
          <p:cNvSpPr txBox="1"/>
          <p:nvPr/>
        </p:nvSpPr>
        <p:spPr bwMode="auto">
          <a:xfrm>
            <a:off x="2362200" y="4988767"/>
            <a:ext cx="868892" cy="307777"/>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spAutoFit/>
          </a:bodyPr>
          <a:lstStyle/>
          <a:p>
            <a:pPr algn="ctr"/>
            <a:r>
              <a:rPr lang="en-US" sz="1400" b="1" dirty="0">
                <a:solidFill>
                  <a:srgbClr val="C00000"/>
                </a:solidFill>
              </a:rPr>
              <a:t>IL SURS</a:t>
            </a:r>
          </a:p>
        </p:txBody>
      </p:sp>
      <p:cxnSp>
        <p:nvCxnSpPr>
          <p:cNvPr id="11" name="Straight Arrow Connector 10">
            <a:extLst>
              <a:ext uri="{FF2B5EF4-FFF2-40B4-BE49-F238E27FC236}">
                <a16:creationId xmlns:a16="http://schemas.microsoft.com/office/drawing/2014/main" id="{714FE387-CB65-097C-5D72-70B97089543C}"/>
              </a:ext>
            </a:extLst>
          </p:cNvPr>
          <p:cNvCxnSpPr>
            <a:cxnSpLocks/>
            <a:stCxn id="3" idx="1"/>
          </p:cNvCxnSpPr>
          <p:nvPr/>
        </p:nvCxnSpPr>
        <p:spPr>
          <a:xfrm flipH="1" flipV="1">
            <a:off x="6172200" y="2634409"/>
            <a:ext cx="374530" cy="184991"/>
          </a:xfrm>
          <a:prstGeom prst="straightConnector1">
            <a:avLst/>
          </a:prstGeom>
          <a:ln w="19050">
            <a:solidFill>
              <a:srgbClr val="B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909E45F5-4B75-C710-C36E-3EE8AC6B06C1}"/>
              </a:ext>
            </a:extLst>
          </p:cNvPr>
          <p:cNvCxnSpPr>
            <a:cxnSpLocks/>
          </p:cNvCxnSpPr>
          <p:nvPr/>
        </p:nvCxnSpPr>
        <p:spPr>
          <a:xfrm flipH="1" flipV="1">
            <a:off x="2136409" y="4648400"/>
            <a:ext cx="374530" cy="184991"/>
          </a:xfrm>
          <a:prstGeom prst="straightConnector1">
            <a:avLst/>
          </a:prstGeom>
          <a:ln w="19050">
            <a:solidFill>
              <a:srgbClr val="B0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02A809DA-1357-419B-B3B0-E4ED1B75CAFA}"/>
              </a:ext>
            </a:extLst>
          </p:cNvPr>
          <p:cNvCxnSpPr>
            <a:cxnSpLocks/>
            <a:stCxn id="9" idx="1"/>
          </p:cNvCxnSpPr>
          <p:nvPr/>
        </p:nvCxnSpPr>
        <p:spPr>
          <a:xfrm flipH="1" flipV="1">
            <a:off x="2089620" y="4833324"/>
            <a:ext cx="272580" cy="309332"/>
          </a:xfrm>
          <a:prstGeom prst="straightConnector1">
            <a:avLst/>
          </a:prstGeom>
          <a:ln w="19050">
            <a:solidFill>
              <a:srgbClr val="B0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2C3DC03-6232-6833-021F-E00D88C7EEF2}"/>
              </a:ext>
            </a:extLst>
          </p:cNvPr>
          <p:cNvCxnSpPr>
            <a:cxnSpLocks/>
          </p:cNvCxnSpPr>
          <p:nvPr/>
        </p:nvCxnSpPr>
        <p:spPr>
          <a:xfrm flipH="1" flipV="1">
            <a:off x="2089190" y="5021690"/>
            <a:ext cx="147763" cy="220627"/>
          </a:xfrm>
          <a:prstGeom prst="straightConnector1">
            <a:avLst/>
          </a:prstGeom>
          <a:ln w="19050">
            <a:solidFill>
              <a:srgbClr val="B0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ECC7888-939C-0FBA-31BB-8E19FFFCDB22}"/>
              </a:ext>
            </a:extLst>
          </p:cNvPr>
          <p:cNvCxnSpPr>
            <a:cxnSpLocks/>
          </p:cNvCxnSpPr>
          <p:nvPr/>
        </p:nvCxnSpPr>
        <p:spPr>
          <a:xfrm flipH="1" flipV="1">
            <a:off x="1953895" y="5122571"/>
            <a:ext cx="96875" cy="407438"/>
          </a:xfrm>
          <a:prstGeom prst="straightConnector1">
            <a:avLst/>
          </a:prstGeom>
          <a:ln w="19050">
            <a:solidFill>
              <a:srgbClr val="B0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P spid="6"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760" y="304800"/>
            <a:ext cx="8382000" cy="1295400"/>
          </a:xfrm>
        </p:spPr>
        <p:txBody>
          <a:bodyPr>
            <a:normAutofit fontScale="90000"/>
          </a:bodyPr>
          <a:lstStyle/>
          <a:p>
            <a:r>
              <a:rPr lang="en-US" sz="4000" b="1" dirty="0">
                <a:solidFill>
                  <a:srgbClr val="C00000"/>
                </a:solidFill>
              </a:rPr>
              <a:t>History of Aggregate </a:t>
            </a:r>
            <a:br>
              <a:rPr lang="en-US" sz="4000" b="1" dirty="0">
                <a:solidFill>
                  <a:srgbClr val="C00000"/>
                </a:solidFill>
              </a:rPr>
            </a:br>
            <a:r>
              <a:rPr lang="en-US" sz="4000" b="1" dirty="0">
                <a:solidFill>
                  <a:srgbClr val="C00000"/>
                </a:solidFill>
              </a:rPr>
              <a:t>Public Pension Funding Level </a:t>
            </a:r>
            <a:br>
              <a:rPr lang="en-US" sz="4000" b="1" dirty="0">
                <a:solidFill>
                  <a:srgbClr val="C00000"/>
                </a:solidFill>
              </a:rPr>
            </a:br>
            <a:r>
              <a:rPr lang="en-US" sz="4000" b="1" dirty="0">
                <a:solidFill>
                  <a:srgbClr val="C00000"/>
                </a:solidFill>
              </a:rPr>
              <a:t>FY 01 to FY 22</a:t>
            </a:r>
          </a:p>
        </p:txBody>
      </p:sp>
      <p:pic>
        <p:nvPicPr>
          <p:cNvPr id="8" name="Picture 7" descr="A graph showing the growth of the company's financial growth&#10;&#10;Description automatically generated">
            <a:extLst>
              <a:ext uri="{FF2B5EF4-FFF2-40B4-BE49-F238E27FC236}">
                <a16:creationId xmlns:a16="http://schemas.microsoft.com/office/drawing/2014/main" id="{3C989B21-F390-EE5F-CB79-BC562C8808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752" y="2057400"/>
            <a:ext cx="7722703" cy="4343400"/>
          </a:xfrm>
          <a:prstGeom prst="rect">
            <a:avLst/>
          </a:prstGeom>
        </p:spPr>
      </p:pic>
      <p:sp>
        <p:nvSpPr>
          <p:cNvPr id="9" name="TextBox 8">
            <a:extLst>
              <a:ext uri="{FF2B5EF4-FFF2-40B4-BE49-F238E27FC236}">
                <a16:creationId xmlns:a16="http://schemas.microsoft.com/office/drawing/2014/main" id="{E990B713-C631-2F42-A4AB-7A5F40CDB0FC}"/>
              </a:ext>
            </a:extLst>
          </p:cNvPr>
          <p:cNvSpPr txBox="1"/>
          <p:nvPr/>
        </p:nvSpPr>
        <p:spPr>
          <a:xfrm>
            <a:off x="2072785" y="2068286"/>
            <a:ext cx="1141659" cy="1077218"/>
          </a:xfrm>
          <a:prstGeom prst="rect">
            <a:avLst/>
          </a:prstGeom>
          <a:noFill/>
        </p:spPr>
        <p:txBody>
          <a:bodyPr wrap="none" rtlCol="0">
            <a:spAutoFit/>
          </a:bodyPr>
          <a:lstStyle/>
          <a:p>
            <a:r>
              <a:rPr lang="en-US" sz="1600" b="1" dirty="0">
                <a:solidFill>
                  <a:srgbClr val="C00000"/>
                </a:solidFill>
              </a:rPr>
              <a:t>Phase-in</a:t>
            </a:r>
          </a:p>
          <a:p>
            <a:r>
              <a:rPr lang="en-US" sz="1600" b="1" dirty="0">
                <a:solidFill>
                  <a:srgbClr val="C00000"/>
                </a:solidFill>
              </a:rPr>
              <a:t>of 2000-02 </a:t>
            </a:r>
          </a:p>
          <a:p>
            <a:r>
              <a:rPr lang="en-US" sz="1600" b="1" dirty="0">
                <a:solidFill>
                  <a:srgbClr val="C00000"/>
                </a:solidFill>
              </a:rPr>
              <a:t>market</a:t>
            </a:r>
          </a:p>
          <a:p>
            <a:r>
              <a:rPr lang="en-US" sz="1600" b="1" dirty="0">
                <a:solidFill>
                  <a:srgbClr val="C00000"/>
                </a:solidFill>
              </a:rPr>
              <a:t>losses</a:t>
            </a:r>
          </a:p>
        </p:txBody>
      </p:sp>
      <p:sp>
        <p:nvSpPr>
          <p:cNvPr id="10" name="TextBox 9">
            <a:extLst>
              <a:ext uri="{FF2B5EF4-FFF2-40B4-BE49-F238E27FC236}">
                <a16:creationId xmlns:a16="http://schemas.microsoft.com/office/drawing/2014/main" id="{8101EC7D-6B23-DABA-5BD7-533C18528A3F}"/>
              </a:ext>
            </a:extLst>
          </p:cNvPr>
          <p:cNvSpPr txBox="1"/>
          <p:nvPr/>
        </p:nvSpPr>
        <p:spPr>
          <a:xfrm>
            <a:off x="3214444" y="4419600"/>
            <a:ext cx="1141659" cy="1077218"/>
          </a:xfrm>
          <a:prstGeom prst="rect">
            <a:avLst/>
          </a:prstGeom>
          <a:noFill/>
        </p:spPr>
        <p:txBody>
          <a:bodyPr wrap="none" rtlCol="0">
            <a:spAutoFit/>
          </a:bodyPr>
          <a:lstStyle/>
          <a:p>
            <a:r>
              <a:rPr lang="en-US" sz="1600" b="1" dirty="0">
                <a:solidFill>
                  <a:srgbClr val="C00000"/>
                </a:solidFill>
              </a:rPr>
              <a:t>Phase-in</a:t>
            </a:r>
          </a:p>
          <a:p>
            <a:r>
              <a:rPr lang="en-US" sz="1600" b="1" dirty="0">
                <a:solidFill>
                  <a:srgbClr val="C00000"/>
                </a:solidFill>
              </a:rPr>
              <a:t>of 2008-09 </a:t>
            </a:r>
          </a:p>
          <a:p>
            <a:r>
              <a:rPr lang="en-US" sz="1600" b="1" dirty="0">
                <a:solidFill>
                  <a:srgbClr val="C00000"/>
                </a:solidFill>
              </a:rPr>
              <a:t>market</a:t>
            </a:r>
          </a:p>
          <a:p>
            <a:r>
              <a:rPr lang="en-US" sz="1600" b="1" dirty="0">
                <a:solidFill>
                  <a:srgbClr val="C00000"/>
                </a:solidFill>
              </a:rPr>
              <a:t>losses</a:t>
            </a:r>
          </a:p>
        </p:txBody>
      </p:sp>
      <p:cxnSp>
        <p:nvCxnSpPr>
          <p:cNvPr id="12" name="Straight Arrow Connector 11">
            <a:extLst>
              <a:ext uri="{FF2B5EF4-FFF2-40B4-BE49-F238E27FC236}">
                <a16:creationId xmlns:a16="http://schemas.microsoft.com/office/drawing/2014/main" id="{0B1C896B-69B3-A869-150D-2EFEC20745E2}"/>
              </a:ext>
            </a:extLst>
          </p:cNvPr>
          <p:cNvCxnSpPr>
            <a:cxnSpLocks/>
          </p:cNvCxnSpPr>
          <p:nvPr/>
        </p:nvCxnSpPr>
        <p:spPr>
          <a:xfrm>
            <a:off x="1181100" y="2212910"/>
            <a:ext cx="1638300" cy="1389794"/>
          </a:xfrm>
          <a:prstGeom prst="straightConnector1">
            <a:avLst/>
          </a:prstGeom>
          <a:ln w="28575">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257DCE45-BB1D-9F87-97A7-F38525C28861}"/>
              </a:ext>
            </a:extLst>
          </p:cNvPr>
          <p:cNvCxnSpPr>
            <a:cxnSpLocks/>
          </p:cNvCxnSpPr>
          <p:nvPr/>
        </p:nvCxnSpPr>
        <p:spPr>
          <a:xfrm>
            <a:off x="3581400" y="3733800"/>
            <a:ext cx="1455028" cy="1224409"/>
          </a:xfrm>
          <a:prstGeom prst="straightConnector1">
            <a:avLst/>
          </a:prstGeom>
          <a:ln w="28575">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D171C058-009E-C4CD-1743-762D9A23A8D1}"/>
              </a:ext>
            </a:extLst>
          </p:cNvPr>
          <p:cNvSpPr txBox="1"/>
          <p:nvPr/>
        </p:nvSpPr>
        <p:spPr>
          <a:xfrm>
            <a:off x="4423255" y="3611687"/>
            <a:ext cx="3063001" cy="830997"/>
          </a:xfrm>
          <a:prstGeom prst="rect">
            <a:avLst/>
          </a:prstGeom>
          <a:noFill/>
        </p:spPr>
        <p:txBody>
          <a:bodyPr wrap="square" rtlCol="0">
            <a:spAutoFit/>
          </a:bodyPr>
          <a:lstStyle/>
          <a:p>
            <a:pPr algn="ctr"/>
            <a:r>
              <a:rPr lang="en-US" sz="1600" b="1" dirty="0">
                <a:solidFill>
                  <a:srgbClr val="C00000"/>
                </a:solidFill>
              </a:rPr>
              <a:t>Reduced benefits; lower investment return assumptions;</a:t>
            </a:r>
          </a:p>
          <a:p>
            <a:pPr algn="ctr"/>
            <a:r>
              <a:rPr lang="en-US" sz="1600" b="1" dirty="0">
                <a:solidFill>
                  <a:srgbClr val="C00000"/>
                </a:solidFill>
              </a:rPr>
              <a:t>higher contributions</a:t>
            </a:r>
          </a:p>
        </p:txBody>
      </p:sp>
      <p:sp>
        <p:nvSpPr>
          <p:cNvPr id="24" name="TextBox 23">
            <a:extLst>
              <a:ext uri="{FF2B5EF4-FFF2-40B4-BE49-F238E27FC236}">
                <a16:creationId xmlns:a16="http://schemas.microsoft.com/office/drawing/2014/main" id="{E28AF667-BFF6-1E13-706A-97177539A4CC}"/>
              </a:ext>
            </a:extLst>
          </p:cNvPr>
          <p:cNvSpPr txBox="1"/>
          <p:nvPr/>
        </p:nvSpPr>
        <p:spPr>
          <a:xfrm>
            <a:off x="7816137" y="4556373"/>
            <a:ext cx="1327863" cy="1077218"/>
          </a:xfrm>
          <a:prstGeom prst="rect">
            <a:avLst/>
          </a:prstGeom>
          <a:noFill/>
        </p:spPr>
        <p:txBody>
          <a:bodyPr wrap="none" rtlCol="0">
            <a:spAutoFit/>
          </a:bodyPr>
          <a:lstStyle/>
          <a:p>
            <a:pPr algn="ctr"/>
            <a:r>
              <a:rPr lang="en-US" sz="1600" b="1" dirty="0">
                <a:solidFill>
                  <a:srgbClr val="C00000"/>
                </a:solidFill>
              </a:rPr>
              <a:t>Market</a:t>
            </a:r>
          </a:p>
          <a:p>
            <a:pPr algn="ctr"/>
            <a:r>
              <a:rPr lang="en-US" sz="1600" b="1" dirty="0">
                <a:solidFill>
                  <a:srgbClr val="C00000"/>
                </a:solidFill>
              </a:rPr>
              <a:t>volatility; </a:t>
            </a:r>
          </a:p>
          <a:p>
            <a:pPr algn="ctr"/>
            <a:r>
              <a:rPr lang="en-US" sz="1600" b="1" dirty="0">
                <a:solidFill>
                  <a:srgbClr val="C00000"/>
                </a:solidFill>
              </a:rPr>
              <a:t>surging</a:t>
            </a:r>
          </a:p>
          <a:p>
            <a:pPr algn="ctr"/>
            <a:r>
              <a:rPr lang="en-US" sz="1600" b="1" dirty="0">
                <a:solidFill>
                  <a:srgbClr val="C00000"/>
                </a:solidFill>
              </a:rPr>
              <a:t>contributions</a:t>
            </a:r>
          </a:p>
        </p:txBody>
      </p:sp>
      <p:sp>
        <p:nvSpPr>
          <p:cNvPr id="25" name="Rectangle: Rounded Corners 24">
            <a:extLst>
              <a:ext uri="{FF2B5EF4-FFF2-40B4-BE49-F238E27FC236}">
                <a16:creationId xmlns:a16="http://schemas.microsoft.com/office/drawing/2014/main" id="{54AD6E2C-97C8-AF0C-FB38-70E4392016A5}"/>
              </a:ext>
            </a:extLst>
          </p:cNvPr>
          <p:cNvSpPr/>
          <p:nvPr/>
        </p:nvSpPr>
        <p:spPr>
          <a:xfrm>
            <a:off x="4038600" y="4419600"/>
            <a:ext cx="4084476" cy="914400"/>
          </a:xfrm>
          <a:prstGeom prst="roundRect">
            <a:avLst/>
          </a:prstGeom>
          <a:noFill/>
          <a:ln w="12700">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9" grpId="0"/>
      <p:bldP spid="24" grpId="0"/>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5641"/>
            <a:ext cx="8229600" cy="607361"/>
          </a:xfrm>
        </p:spPr>
        <p:txBody>
          <a:bodyPr>
            <a:normAutofit fontScale="90000"/>
          </a:bodyPr>
          <a:lstStyle/>
          <a:p>
            <a:r>
              <a:rPr lang="en-US" sz="3600" b="1" dirty="0">
                <a:solidFill>
                  <a:srgbClr val="C00000"/>
                </a:solidFill>
              </a:rPr>
              <a:t>Distribution of Nominal Change in </a:t>
            </a:r>
            <a:br>
              <a:rPr lang="en-US" sz="3600" b="1" dirty="0">
                <a:solidFill>
                  <a:srgbClr val="C00000"/>
                </a:solidFill>
              </a:rPr>
            </a:br>
            <a:r>
              <a:rPr lang="en-US" sz="3600" b="1" dirty="0">
                <a:solidFill>
                  <a:srgbClr val="C00000"/>
                </a:solidFill>
              </a:rPr>
              <a:t>Actuarial Funding Level, FY 09 to FY 21</a:t>
            </a:r>
            <a:br>
              <a:rPr lang="en-US" sz="3600" b="1" dirty="0">
                <a:solidFill>
                  <a:srgbClr val="C00000"/>
                </a:solidFill>
              </a:rPr>
            </a:br>
            <a:r>
              <a:rPr lang="en-US" sz="3100" b="1" dirty="0">
                <a:solidFill>
                  <a:srgbClr val="C00000"/>
                </a:solidFill>
              </a:rPr>
              <a:t>117 Plans</a:t>
            </a:r>
            <a:endParaRPr lang="en-US" sz="3600" b="1" dirty="0">
              <a:solidFill>
                <a:srgbClr val="C00000"/>
              </a:solidFill>
            </a:endParaRPr>
          </a:p>
        </p:txBody>
      </p:sp>
      <p:pic>
        <p:nvPicPr>
          <p:cNvPr id="10" name="Picture 9" descr="Chart&#10;&#10;Description automatically generated">
            <a:extLst>
              <a:ext uri="{FF2B5EF4-FFF2-40B4-BE49-F238E27FC236}">
                <a16:creationId xmlns:a16="http://schemas.microsoft.com/office/drawing/2014/main" id="{AA5E2C5C-3181-AADC-B4FB-F40F5F347D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707270"/>
            <a:ext cx="7543800" cy="448763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en-US" sz="3600" b="1" dirty="0">
                <a:solidFill>
                  <a:srgbClr val="C00000"/>
                </a:solidFill>
              </a:rPr>
              <a:t>Median Annual Change in Combined</a:t>
            </a:r>
            <a:br>
              <a:rPr lang="en-US" sz="3600" b="1" dirty="0">
                <a:solidFill>
                  <a:srgbClr val="C00000"/>
                </a:solidFill>
              </a:rPr>
            </a:br>
            <a:r>
              <a:rPr lang="en-US" sz="3600" b="1" dirty="0">
                <a:solidFill>
                  <a:srgbClr val="C00000"/>
                </a:solidFill>
              </a:rPr>
              <a:t>Actuarial Assets and Liabilities</a:t>
            </a:r>
          </a:p>
        </p:txBody>
      </p:sp>
      <p:pic>
        <p:nvPicPr>
          <p:cNvPr id="4" name="Picture 3" descr="A graph with red and blue lines&#10;&#10;Description automatically generated">
            <a:extLst>
              <a:ext uri="{FF2B5EF4-FFF2-40B4-BE49-F238E27FC236}">
                <a16:creationId xmlns:a16="http://schemas.microsoft.com/office/drawing/2014/main" id="{FF200D08-5906-03A9-4984-EFFD06456C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1600200"/>
            <a:ext cx="4848447" cy="48768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865" y="190500"/>
            <a:ext cx="8229600" cy="838200"/>
          </a:xfrm>
        </p:spPr>
        <p:txBody>
          <a:bodyPr>
            <a:noAutofit/>
          </a:bodyPr>
          <a:lstStyle/>
          <a:p>
            <a:r>
              <a:rPr lang="en-US" sz="3200" b="1" dirty="0">
                <a:solidFill>
                  <a:srgbClr val="C00000"/>
                </a:solidFill>
              </a:rPr>
              <a:t>Pandemic-Induced Volatility:</a:t>
            </a:r>
            <a:br>
              <a:rPr lang="en-US" sz="3200" b="1" dirty="0">
                <a:solidFill>
                  <a:srgbClr val="C00000"/>
                </a:solidFill>
              </a:rPr>
            </a:br>
            <a:r>
              <a:rPr lang="en-US" sz="3200" b="1" dirty="0">
                <a:solidFill>
                  <a:srgbClr val="C00000"/>
                </a:solidFill>
              </a:rPr>
              <a:t>Relative Change in S&amp;P 500 Since 1/1/20</a:t>
            </a:r>
          </a:p>
        </p:txBody>
      </p:sp>
      <p:cxnSp>
        <p:nvCxnSpPr>
          <p:cNvPr id="8" name="Straight Connector 7">
            <a:extLst>
              <a:ext uri="{FF2B5EF4-FFF2-40B4-BE49-F238E27FC236}">
                <a16:creationId xmlns:a16="http://schemas.microsoft.com/office/drawing/2014/main" id="{F87E3B2E-E773-1B9B-0834-F465E3D63ACF}"/>
              </a:ext>
            </a:extLst>
          </p:cNvPr>
          <p:cNvCxnSpPr/>
          <p:nvPr/>
        </p:nvCxnSpPr>
        <p:spPr>
          <a:xfrm>
            <a:off x="1219200" y="5715000"/>
            <a:ext cx="3048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7A6AE71-7C2F-B0A7-C4A6-B2362CBE12E7}"/>
              </a:ext>
            </a:extLst>
          </p:cNvPr>
          <p:cNvCxnSpPr/>
          <p:nvPr/>
        </p:nvCxnSpPr>
        <p:spPr>
          <a:xfrm>
            <a:off x="6096000" y="3733800"/>
            <a:ext cx="3048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pic>
        <p:nvPicPr>
          <p:cNvPr id="6" name="Picture 5" descr="A graph with numbers and a line&#10;&#10;Description automatically generated">
            <a:extLst>
              <a:ext uri="{FF2B5EF4-FFF2-40B4-BE49-F238E27FC236}">
                <a16:creationId xmlns:a16="http://schemas.microsoft.com/office/drawing/2014/main" id="{E01FA402-EAF4-201C-92FB-06BCB8A142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3657" y="1600200"/>
            <a:ext cx="6929718" cy="4519005"/>
          </a:xfrm>
          <a:prstGeom prst="rect">
            <a:avLst/>
          </a:prstGeom>
        </p:spPr>
      </p:pic>
    </p:spTree>
    <p:extLst>
      <p:ext uri="{BB962C8B-B14F-4D97-AF65-F5344CB8AC3E}">
        <p14:creationId xmlns:p14="http://schemas.microsoft.com/office/powerpoint/2010/main" val="926446401"/>
      </p:ext>
    </p:extLst>
  </p:cSld>
  <p:clrMapOvr>
    <a:masterClrMapping/>
  </p:clrMapOvr>
</p:sld>
</file>

<file path=ppt/theme/theme1.xml><?xml version="1.0" encoding="utf-8"?>
<a:theme xmlns:a="http://schemas.openxmlformats.org/drawingml/2006/main" name="Default Design">
  <a:themeElements>
    <a:clrScheme name="Custom 4">
      <a:dk1>
        <a:srgbClr val="000000"/>
      </a:dk1>
      <a:lt1>
        <a:srgbClr val="FFFFFF"/>
      </a:lt1>
      <a:dk2>
        <a:srgbClr val="011F4F"/>
      </a:dk2>
      <a:lt2>
        <a:srgbClr val="D8CFCC"/>
      </a:lt2>
      <a:accent1>
        <a:srgbClr val="3F6CAE"/>
      </a:accent1>
      <a:accent2>
        <a:srgbClr val="D0000B"/>
      </a:accent2>
      <a:accent3>
        <a:srgbClr val="B50024"/>
      </a:accent3>
      <a:accent4>
        <a:srgbClr val="000000"/>
      </a:accent4>
      <a:accent5>
        <a:srgbClr val="B1A09B"/>
      </a:accent5>
      <a:accent6>
        <a:srgbClr val="97B2D6"/>
      </a:accent6>
      <a:hlink>
        <a:srgbClr val="6C83A0"/>
      </a:hlink>
      <a:folHlink>
        <a:srgbClr val="D87285"/>
      </a:folHlink>
    </a:clrScheme>
    <a:fontScheme name="Default Design">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vert="horz" wrap="square" lIns="91440" tIns="45720" rIns="91440" bIns="45720" numCol="1" anchor="t" anchorCtr="0" compatLnSpc="1">
        <a:prstTxWarp prst="textNoShape">
          <a:avLst/>
        </a:prstTxWarp>
      </a:bodyPr>
      <a:lstStyle>
        <a:defPPr>
          <a:defRPr dirty="0" smtClean="0">
            <a:solidFill>
              <a:schemeClr val="accent1"/>
            </a:solidFill>
          </a:defRPr>
        </a:defPPr>
      </a:lstStyle>
    </a:tx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128819</TotalTime>
  <Words>1159</Words>
  <Application>Microsoft Office PowerPoint</Application>
  <PresentationFormat>On-screen Show (4:3)</PresentationFormat>
  <Paragraphs>152</Paragraphs>
  <Slides>34</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Calibri</vt:lpstr>
      <vt:lpstr>Courier New</vt:lpstr>
      <vt:lpstr>Garamond</vt:lpstr>
      <vt:lpstr>Hypatia Sans Pro Semibold</vt:lpstr>
      <vt:lpstr>Lucida Grande</vt:lpstr>
      <vt:lpstr>Minion Pro Med</vt:lpstr>
      <vt:lpstr>Times New Roman</vt:lpstr>
      <vt:lpstr>Wingdings</vt:lpstr>
      <vt:lpstr>Default Design</vt:lpstr>
      <vt:lpstr>Public Pension Issues and Trends</vt:lpstr>
      <vt:lpstr>Overview</vt:lpstr>
      <vt:lpstr>Public pensions in the U.S.</vt:lpstr>
      <vt:lpstr>Public pensions in Illinois, 2022</vt:lpstr>
      <vt:lpstr>Distribution of Public Pension Funding Levels, FY 22</vt:lpstr>
      <vt:lpstr>History of Aggregate  Public Pension Funding Level  FY 01 to FY 22</vt:lpstr>
      <vt:lpstr>Distribution of Nominal Change in  Actuarial Funding Level, FY 09 to FY 21 117 Plans</vt:lpstr>
      <vt:lpstr>Median Annual Change in Combined Actuarial Assets and Liabilities</vt:lpstr>
      <vt:lpstr>Pandemic-Induced Volatility: Relative Change in S&amp;P 500 Since 1/1/20</vt:lpstr>
      <vt:lpstr>Distribution of Periods Used to Smooth Investment Gains and Losses</vt:lpstr>
      <vt:lpstr>Median Public Pension Annualized Investment Returns for FY-end dates in 2022</vt:lpstr>
      <vt:lpstr>Average Market Value of Assets as a  Percentage of Actuarial Value of Assets FY 19 to FY 22</vt:lpstr>
      <vt:lpstr>Median Annualized Public Pension Fund Investment Returns for Periods Ended 6/30/23</vt:lpstr>
      <vt:lpstr>Median Public Pension Fund Investment Returns for the Year Ended 6/30/23 Based on Fund Size</vt:lpstr>
      <vt:lpstr>Sources of Public Pension Revenue, FY 92 to FY 22</vt:lpstr>
      <vt:lpstr>Change in median and average investment return assumption, FY 01 to present</vt:lpstr>
      <vt:lpstr>Distribution of Public Pension Investment Return Assumptions, August 2023</vt:lpstr>
      <vt:lpstr>Average Public Pension Plan Inflation Assumption vs. 20-Year Breakeven Rate</vt:lpstr>
      <vt:lpstr>Change in Assumptions for Nominal and Real Rate of Return and Inflation</vt:lpstr>
      <vt:lpstr>Annual Required Contribution/Actuarially Determined Contribution and Amounts Paid,  Illinois Statewide Pension Plans, FY 01-FY21</vt:lpstr>
      <vt:lpstr>Distribution of Contributions Paid as a Percentage of Actuarially Recommended Rates, by State, FY 01 to FY 21</vt:lpstr>
      <vt:lpstr>Inflation-Adjusted Spending on Public Pensions by States &amp; Local Government 1992 to 2021</vt:lpstr>
      <vt:lpstr>Spending on Pensions in Illinois in $ and as a % of All Spending</vt:lpstr>
      <vt:lpstr>Median Contribution Rates Social Security-Eligible</vt:lpstr>
      <vt:lpstr>Median Contribution Rates Employee and Employer Social Security-Ineligible</vt:lpstr>
      <vt:lpstr>Relative Change in Private and  State and Local Employment since 2007</vt:lpstr>
      <vt:lpstr>Relative Change in State and Local Employment since 2007</vt:lpstr>
      <vt:lpstr>Monthly change in general state and local government employment since 2007</vt:lpstr>
      <vt:lpstr>Monthly change in state &amp; local government education employment since 2007</vt:lpstr>
      <vt:lpstr>US Labor Force Participation Rate, 1980 to present</vt:lpstr>
      <vt:lpstr>Distribution of change in  active participants, 2011-2020</vt:lpstr>
      <vt:lpstr>PowerPoint Presentation</vt:lpstr>
      <vt:lpstr>PowerPoint Presentation</vt:lpstr>
      <vt:lpstr>Final Observations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NASRA Annual Conference Presentation</dc:title>
  <dc:creator>Keith Brainard</dc:creator>
  <cp:lastModifiedBy>Keith Brainard</cp:lastModifiedBy>
  <cp:revision>1594</cp:revision>
  <cp:lastPrinted>2022-09-14T19:05:26Z</cp:lastPrinted>
  <dcterms:created xsi:type="dcterms:W3CDTF">2004-04-02T20:00:56Z</dcterms:created>
  <dcterms:modified xsi:type="dcterms:W3CDTF">2023-10-13T18:10:43Z</dcterms:modified>
</cp:coreProperties>
</file>